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9" r:id="rId3"/>
    <p:sldId id="257" r:id="rId4"/>
    <p:sldId id="258" r:id="rId5"/>
    <p:sldId id="352" r:id="rId6"/>
    <p:sldId id="351" r:id="rId7"/>
    <p:sldId id="353" r:id="rId8"/>
    <p:sldId id="355" r:id="rId9"/>
    <p:sldId id="356" r:id="rId10"/>
    <p:sldId id="357" r:id="rId11"/>
    <p:sldId id="358" r:id="rId12"/>
    <p:sldId id="359" r:id="rId13"/>
    <p:sldId id="360" r:id="rId14"/>
    <p:sldId id="367" r:id="rId15"/>
    <p:sldId id="361" r:id="rId16"/>
    <p:sldId id="363" r:id="rId17"/>
    <p:sldId id="364" r:id="rId18"/>
    <p:sldId id="365" r:id="rId19"/>
    <p:sldId id="366" r:id="rId20"/>
    <p:sldId id="368" r:id="rId21"/>
    <p:sldId id="373" r:id="rId22"/>
    <p:sldId id="374" r:id="rId23"/>
    <p:sldId id="375" r:id="rId24"/>
    <p:sldId id="370" r:id="rId25"/>
    <p:sldId id="371" r:id="rId26"/>
    <p:sldId id="362" r:id="rId27"/>
    <p:sldId id="377" r:id="rId28"/>
    <p:sldId id="376" r:id="rId29"/>
    <p:sldId id="378"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349"/>
  </p:normalViewPr>
  <p:slideViewPr>
    <p:cSldViewPr snapToGrid="0" snapToObjects="1">
      <p:cViewPr varScale="1">
        <p:scale>
          <a:sx n="103" d="100"/>
          <a:sy n="103"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3FF6CE-3240-9542-9A21-D564BEDD4E8B}" type="datetimeFigureOut">
              <a:rPr lang="en-US" smtClean="0"/>
              <a:t>8/4/18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smtClean="0"/>
              <a:t>Click to edit Master text styles</a:t>
            </a:r>
          </a:p>
          <a:p>
            <a:pPr lvl="1"/>
            <a:r>
              <a:rPr lang="vi-VN" smtClean="0"/>
              <a:t>Second level</a:t>
            </a:r>
          </a:p>
          <a:p>
            <a:pPr lvl="2"/>
            <a:r>
              <a:rPr lang="vi-VN" smtClean="0"/>
              <a:t>Third level</a:t>
            </a:r>
          </a:p>
          <a:p>
            <a:pPr lvl="3"/>
            <a:r>
              <a:rPr lang="vi-VN" smtClean="0"/>
              <a:t>Fourth level</a:t>
            </a:r>
          </a:p>
          <a:p>
            <a:pPr lvl="4"/>
            <a:r>
              <a:rPr lang="vi-VN"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F4858-DCE7-4842-937D-EF91F5A6F833}" type="slidenum">
              <a:rPr lang="en-US" smtClean="0"/>
              <a:t>‹#›</a:t>
            </a:fld>
            <a:endParaRPr lang="en-US"/>
          </a:p>
        </p:txBody>
      </p:sp>
    </p:spTree>
    <p:extLst>
      <p:ext uri="{BB962C8B-B14F-4D97-AF65-F5344CB8AC3E}">
        <p14:creationId xmlns:p14="http://schemas.microsoft.com/office/powerpoint/2010/main" val="1893077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9F4858-DCE7-4842-937D-EF91F5A6F833}" type="slidenum">
              <a:rPr lang="en-US" smtClean="0"/>
              <a:t>1</a:t>
            </a:fld>
            <a:endParaRPr lang="en-US"/>
          </a:p>
        </p:txBody>
      </p:sp>
    </p:spTree>
    <p:extLst>
      <p:ext uri="{BB962C8B-B14F-4D97-AF65-F5344CB8AC3E}">
        <p14:creationId xmlns:p14="http://schemas.microsoft.com/office/powerpoint/2010/main" val="1986976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en-US"/>
              <a:t> Factom là một giao thức giúp các doanh nghiệp có thể lưu trữ dữ liệu trên blockchain một cách dễ dàng, an toàn với chi phí thấp.</a:t>
            </a:r>
          </a:p>
          <a:p>
            <a:r>
              <a:rPr lang="x-none" altLang="en-US"/>
              <a:t>Giải quyêt 3 vấn đề bitcoin</a:t>
            </a:r>
          </a:p>
          <a:p>
            <a:endParaRPr lang="x-none" altLang="en-US"/>
          </a:p>
          <a:p>
            <a:r>
              <a:rPr lang="x-none" altLang="en-US"/>
              <a:t>Factom đặc biệt hữu ích cho các doanh nghiệp, trong đó dữ liệu quan trọng thường xuyên thay đổi. Các tài liệu như quyền sử dụng đất và hồ sơ bệnh án cần phải đảm bảo tính chính xác khi họ chuyển từ người này sang người khác.</a:t>
            </a:r>
          </a:p>
          <a:p>
            <a:endParaRPr lang="x-none" altLang="en-US"/>
          </a:p>
        </p:txBody>
      </p:sp>
      <p:sp>
        <p:nvSpPr>
          <p:cNvPr id="4" name="Slide Number Placeholder 3"/>
          <p:cNvSpPr>
            <a:spLocks noGrp="1"/>
          </p:cNvSpPr>
          <p:nvPr>
            <p:ph type="sldNum" sz="quarter" idx="5"/>
          </p:nvPr>
        </p:nvSpPr>
        <p:spPr/>
        <p:txBody>
          <a:bodyPr/>
          <a:lstStyle/>
          <a:p>
            <a:fld id="{A89F4858-DCE7-4842-937D-EF91F5A6F833}" type="slidenum">
              <a:rPr lang="en-US" smtClean="0"/>
              <a:t>2</a:t>
            </a:fld>
            <a:endParaRPr lang="en-US"/>
          </a:p>
        </p:txBody>
      </p:sp>
    </p:spTree>
    <p:extLst>
      <p:ext uri="{BB962C8B-B14F-4D97-AF65-F5344CB8AC3E}">
        <p14:creationId xmlns:p14="http://schemas.microsoft.com/office/powerpoint/2010/main" val="1736954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9F4858-DCE7-4842-937D-EF91F5A6F833}" type="slidenum">
              <a:rPr lang="en-US" smtClean="0"/>
              <a:t>4</a:t>
            </a:fld>
            <a:endParaRPr lang="en-US"/>
          </a:p>
        </p:txBody>
      </p:sp>
    </p:spTree>
    <p:extLst>
      <p:ext uri="{BB962C8B-B14F-4D97-AF65-F5344CB8AC3E}">
        <p14:creationId xmlns:p14="http://schemas.microsoft.com/office/powerpoint/2010/main" val="106575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r>
              <a:rPr lang="x-none" altLang="en-US"/>
              <a:t>FeS trong TOP phải heartbeat, khong thì SFM, phần lớn ko thấy thì rớt chắc, rank cao nhất lên </a:t>
            </a:r>
          </a:p>
          <a:p>
            <a:endParaRPr lang="x-none" altLang="en-US"/>
          </a:p>
          <a:p>
            <a:r>
              <a:rPr lang="x-none" altLang="en-US"/>
              <a:t>Các AuS trong khoảng 10xTOP </a:t>
            </a:r>
          </a:p>
          <a:p>
            <a:r>
              <a:rPr lang="x-none" altLang="en-US"/>
              <a:t> </a:t>
            </a:r>
          </a:p>
        </p:txBody>
      </p:sp>
      <p:sp>
        <p:nvSpPr>
          <p:cNvPr id="4" name="Slide Number Placeholder 3"/>
          <p:cNvSpPr>
            <a:spLocks noGrp="1"/>
          </p:cNvSpPr>
          <p:nvPr>
            <p:ph type="sldNum" sz="quarter" idx="5"/>
          </p:nvPr>
        </p:nvSpPr>
        <p:spPr/>
        <p:txBody>
          <a:bodyPr/>
          <a:lstStyle/>
          <a:p>
            <a:fld id="{A89F4858-DCE7-4842-937D-EF91F5A6F833}" type="slidenum">
              <a:rPr lang="en-US" smtClean="0"/>
              <a:t>8</a:t>
            </a:fld>
            <a:endParaRPr lang="en-US"/>
          </a:p>
        </p:txBody>
      </p:sp>
    </p:spTree>
    <p:extLst>
      <p:ext uri="{BB962C8B-B14F-4D97-AF65-F5344CB8AC3E}">
        <p14:creationId xmlns:p14="http://schemas.microsoft.com/office/powerpoint/2010/main" val="219134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
        <p:nvSpPr>
          <p:cNvPr id="4" name="Slide Number Placeholder 3"/>
          <p:cNvSpPr>
            <a:spLocks noGrp="1"/>
          </p:cNvSpPr>
          <p:nvPr>
            <p:ph type="sldNum" sz="quarter" idx="5"/>
          </p:nvPr>
        </p:nvSpPr>
        <p:spPr/>
        <p:txBody>
          <a:bodyPr/>
          <a:lstStyle/>
          <a:p>
            <a:fld id="{A89F4858-DCE7-4842-937D-EF91F5A6F833}" type="slidenum">
              <a:rPr lang="en-US" smtClean="0"/>
              <a:t>24</a:t>
            </a:fld>
            <a:endParaRPr lang="en-US"/>
          </a:p>
        </p:txBody>
      </p:sp>
    </p:spTree>
    <p:extLst>
      <p:ext uri="{BB962C8B-B14F-4D97-AF65-F5344CB8AC3E}">
        <p14:creationId xmlns:p14="http://schemas.microsoft.com/office/powerpoint/2010/main" val="545321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
        <p:nvSpPr>
          <p:cNvPr id="4" name="Slide Number Placeholder 3"/>
          <p:cNvSpPr>
            <a:spLocks noGrp="1"/>
          </p:cNvSpPr>
          <p:nvPr>
            <p:ph type="sldNum" sz="quarter" idx="5"/>
          </p:nvPr>
        </p:nvSpPr>
        <p:spPr/>
        <p:txBody>
          <a:bodyPr/>
          <a:lstStyle/>
          <a:p>
            <a:fld id="{A89F4858-DCE7-4842-937D-EF91F5A6F833}" type="slidenum">
              <a:rPr lang="en-US" smtClean="0"/>
              <a:t>25</a:t>
            </a:fld>
            <a:endParaRPr lang="en-US"/>
          </a:p>
        </p:txBody>
      </p:sp>
    </p:spTree>
    <p:extLst>
      <p:ext uri="{BB962C8B-B14F-4D97-AF65-F5344CB8AC3E}">
        <p14:creationId xmlns:p14="http://schemas.microsoft.com/office/powerpoint/2010/main" val="1694618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
        <p:nvSpPr>
          <p:cNvPr id="4" name="Slide Number Placeholder 3"/>
          <p:cNvSpPr>
            <a:spLocks noGrp="1"/>
          </p:cNvSpPr>
          <p:nvPr>
            <p:ph type="sldNum" sz="quarter" idx="5"/>
          </p:nvPr>
        </p:nvSpPr>
        <p:spPr/>
        <p:txBody>
          <a:bodyPr/>
          <a:lstStyle/>
          <a:p>
            <a:fld id="{A89F4858-DCE7-4842-937D-EF91F5A6F833}" type="slidenum">
              <a:rPr lang="en-US" smtClean="0"/>
              <a:t>26</a:t>
            </a:fld>
            <a:endParaRPr lang="en-US"/>
          </a:p>
        </p:txBody>
      </p:sp>
    </p:spTree>
    <p:extLst>
      <p:ext uri="{BB962C8B-B14F-4D97-AF65-F5344CB8AC3E}">
        <p14:creationId xmlns:p14="http://schemas.microsoft.com/office/powerpoint/2010/main" val="1519355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2497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rgbClr val="00B050"/>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7C5FC14F-FD9B-2A4B-B178-9D3E40DE1382}"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342D71E9-CE57-6043-8E11-4F1C0938B56A}"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charset="0"/>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charset="0"/>
              </a:rPr>
              <a:t>”</a:t>
            </a:r>
            <a:endParaRPr lang="en-US" dirty="0">
              <a:solidFill>
                <a:schemeClr val="accent1">
                  <a:lumMod val="60000"/>
                  <a:lumOff val="40000"/>
                </a:schemeClr>
              </a:solidFill>
              <a:latin typeface="Arial"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E337F30E-725F-7949-992E-ECCE7EDAFB9D}"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33ECBDA0-F136-8245-8523-91339103152E}"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charset="0"/>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charset="0"/>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CAA6E01B-8A13-5C4C-9D84-F78D61A28545}"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693535" y="6042660"/>
            <a:ext cx="1454150" cy="365125"/>
          </a:xfrm>
        </p:spPr>
        <p:txBody>
          <a:bodyPr/>
          <a:lstStyle/>
          <a:p>
            <a:fld id="{4BEDD742-9D90-D141-AA44-F7FBA629AE00}"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693535" y="6042660"/>
            <a:ext cx="1454150" cy="365125"/>
          </a:xfrm>
        </p:spPr>
        <p:txBody>
          <a:bodyPr/>
          <a:lstStyle/>
          <a:p>
            <a:fld id="{E594AA00-FD8C-9D44-8266-D9E5BD0A130F}"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693535" y="6042660"/>
            <a:ext cx="1454150" cy="365125"/>
          </a:xfrm>
        </p:spPr>
        <p:txBody>
          <a:bodyPr/>
          <a:lstStyle/>
          <a:p>
            <a:fld id="{991170B2-F70D-B84F-8DEE-56CB1D5492D8}" type="datetime1">
              <a:rPr lang="en-US" smtClean="0"/>
              <a:t>8/4/18</a:t>
            </a:fld>
            <a:endParaRPr lang="en-US" dirty="0"/>
          </a:p>
        </p:txBody>
      </p:sp>
      <p:sp>
        <p:nvSpPr>
          <p:cNvPr id="5" name="Footer Placeholder 4"/>
          <p:cNvSpPr>
            <a:spLocks noGrp="1"/>
          </p:cNvSpPr>
          <p:nvPr>
            <p:ph type="ftr" sz="quarter" idx="11"/>
          </p:nvPr>
        </p:nvSpPr>
        <p:spPr>
          <a:xfrm>
            <a:off x="678815" y="6042660"/>
            <a:ext cx="5555615"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6693535" y="6042660"/>
            <a:ext cx="1454150" cy="365125"/>
          </a:xfrm>
        </p:spPr>
        <p:txBody>
          <a:bodyPr/>
          <a:lstStyle/>
          <a:p>
            <a:fld id="{081B846F-2269-274E-8827-0AEFDA7641C6}" type="datetime1">
              <a:rPr lang="en-US" smtClean="0"/>
              <a:t>8/4/18</a:t>
            </a:fld>
            <a:endParaRPr lang="en-US" dirty="0"/>
          </a:p>
        </p:txBody>
      </p:sp>
      <p:sp>
        <p:nvSpPr>
          <p:cNvPr id="6" name="Footer Placeholder 5"/>
          <p:cNvSpPr>
            <a:spLocks noGrp="1"/>
          </p:cNvSpPr>
          <p:nvPr>
            <p:ph type="ftr" sz="quarter" idx="11"/>
          </p:nvPr>
        </p:nvSpPr>
        <p:spPr>
          <a:xfrm>
            <a:off x="678815" y="6042660"/>
            <a:ext cx="5555615" cy="365125"/>
          </a:xfrm>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6693535" y="6042660"/>
            <a:ext cx="1454150" cy="365125"/>
          </a:xfrm>
        </p:spPr>
        <p:txBody>
          <a:bodyPr/>
          <a:lstStyle/>
          <a:p>
            <a:fld id="{4B1A9316-CFCB-7845-8B4D-B8731C7C63A0}" type="datetime1">
              <a:rPr lang="en-US" smtClean="0"/>
              <a:t>8/4/18</a:t>
            </a:fld>
            <a:endParaRPr lang="en-US" dirty="0"/>
          </a:p>
        </p:txBody>
      </p:sp>
      <p:sp>
        <p:nvSpPr>
          <p:cNvPr id="8" name="Footer Placeholder 7"/>
          <p:cNvSpPr>
            <a:spLocks noGrp="1"/>
          </p:cNvSpPr>
          <p:nvPr>
            <p:ph type="ftr" sz="quarter" idx="11"/>
          </p:nvPr>
        </p:nvSpPr>
        <p:spPr>
          <a:xfrm>
            <a:off x="678815" y="6042660"/>
            <a:ext cx="5555615" cy="365125"/>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6693535" y="6042660"/>
            <a:ext cx="1454150" cy="365125"/>
          </a:xfrm>
        </p:spPr>
        <p:txBody>
          <a:bodyPr/>
          <a:lstStyle/>
          <a:p>
            <a:fld id="{1D9DD33F-3881-B046-843F-669777826D34}" type="datetime1">
              <a:rPr lang="en-US" smtClean="0"/>
              <a:t>8/4/18</a:t>
            </a:fld>
            <a:endParaRPr lang="en-US" dirty="0"/>
          </a:p>
        </p:txBody>
      </p:sp>
      <p:sp>
        <p:nvSpPr>
          <p:cNvPr id="4" name="Footer Placeholder 3"/>
          <p:cNvSpPr>
            <a:spLocks noGrp="1"/>
          </p:cNvSpPr>
          <p:nvPr>
            <p:ph type="ftr" sz="quarter" idx="11"/>
          </p:nvPr>
        </p:nvSpPr>
        <p:spPr>
          <a:xfrm>
            <a:off x="678815" y="6042660"/>
            <a:ext cx="5555615" cy="365125"/>
          </a:xfrm>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693535" y="6042660"/>
            <a:ext cx="1454150" cy="365125"/>
          </a:xfrm>
        </p:spPr>
        <p:txBody>
          <a:bodyPr/>
          <a:lstStyle/>
          <a:p>
            <a:fld id="{B54EBF04-CD7F-3740-8A49-D87439EC678C}" type="datetime1">
              <a:rPr lang="en-US" smtClean="0"/>
              <a:t>8/4/18</a:t>
            </a:fld>
            <a:endParaRPr lang="en-US" dirty="0"/>
          </a:p>
        </p:txBody>
      </p:sp>
      <p:sp>
        <p:nvSpPr>
          <p:cNvPr id="3" name="Footer Placeholder 2"/>
          <p:cNvSpPr>
            <a:spLocks noGrp="1"/>
          </p:cNvSpPr>
          <p:nvPr>
            <p:ph type="ftr" sz="quarter" idx="11"/>
          </p:nvPr>
        </p:nvSpPr>
        <p:spPr>
          <a:xfrm>
            <a:off x="678815" y="6042660"/>
            <a:ext cx="5555615" cy="365125"/>
          </a:xfrm>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6693535" y="6042660"/>
            <a:ext cx="1454150" cy="365125"/>
          </a:xfrm>
        </p:spPr>
        <p:txBody>
          <a:bodyPr/>
          <a:lstStyle/>
          <a:p>
            <a:fld id="{4491A45B-491F-1143-A7FB-7DED35C9D670}" type="datetime1">
              <a:rPr lang="en-US" smtClean="0"/>
              <a:t>8/4/18</a:t>
            </a:fld>
            <a:endParaRPr lang="en-US" dirty="0"/>
          </a:p>
        </p:txBody>
      </p:sp>
      <p:sp>
        <p:nvSpPr>
          <p:cNvPr id="6" name="Footer Placeholder 5"/>
          <p:cNvSpPr>
            <a:spLocks noGrp="1"/>
          </p:cNvSpPr>
          <p:nvPr>
            <p:ph type="ftr" sz="quarter" idx="11"/>
          </p:nvPr>
        </p:nvSpPr>
        <p:spPr>
          <a:xfrm>
            <a:off x="678815" y="6042660"/>
            <a:ext cx="5555615" cy="365125"/>
          </a:xfrm>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hasCustomPrompt="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693535" y="6042660"/>
            <a:ext cx="1454150" cy="365125"/>
          </a:xfrm>
        </p:spPr>
        <p:txBody>
          <a:bodyPr/>
          <a:lstStyle/>
          <a:p>
            <a:fld id="{5061D71E-9212-3F45-946F-A243BCD2132B}" type="datetime1">
              <a:rPr lang="en-US" smtClean="0"/>
              <a:t>8/4/18</a:t>
            </a:fld>
            <a:endParaRPr lang="en-US" dirty="0"/>
          </a:p>
        </p:txBody>
      </p:sp>
      <p:sp>
        <p:nvSpPr>
          <p:cNvPr id="6" name="Footer Placeholder 5"/>
          <p:cNvSpPr>
            <a:spLocks noGrp="1"/>
          </p:cNvSpPr>
          <p:nvPr>
            <p:ph type="ftr" sz="quarter" idx="11"/>
          </p:nvPr>
        </p:nvSpPr>
        <p:spPr>
          <a:xfrm>
            <a:off x="678815" y="6042660"/>
            <a:ext cx="5555615" cy="365125"/>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49530" y="-7620"/>
            <a:ext cx="12351385" cy="6867525"/>
            <a:chOff x="635" y="-8467"/>
            <a:chExt cx="12192001" cy="6867525"/>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632315" y="-7832"/>
              <a:ext cx="2557145" cy="6866255"/>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10010140" y="-8467"/>
              <a:ext cx="2182495" cy="6866255"/>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9746615" y="3047788"/>
              <a:ext cx="2446020"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10074275" y="-7832"/>
              <a:ext cx="2114550" cy="6866255"/>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1445760" y="-7197"/>
              <a:ext cx="746876" cy="6866255"/>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635" y="4012988"/>
              <a:ext cx="290195"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229235" y="204470"/>
            <a:ext cx="10091420" cy="1176655"/>
          </a:xfrm>
          <a:prstGeom prst="rect">
            <a:avLst/>
          </a:prstGeom>
        </p:spPr>
        <p:txBody>
          <a:bodyPr vert="horz" lIns="91440" tIns="45720" rIns="91440" bIns="45720" rtlCol="0" anchor="t">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233045" y="1564640"/>
            <a:ext cx="10089515" cy="498475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10831830" y="6225540"/>
            <a:ext cx="1151255" cy="365125"/>
          </a:xfrm>
          <a:prstGeom prst="rect">
            <a:avLst/>
          </a:prstGeom>
        </p:spPr>
        <p:txBody>
          <a:bodyPr vert="horz" lIns="91440" tIns="45720" rIns="91440" bIns="45720" rtlCol="0" anchor="ctr"/>
          <a:lstStyle>
            <a:lvl1pPr algn="r">
              <a:defRPr sz="1800">
                <a:solidFill>
                  <a:schemeClr val="bg1"/>
                </a:solidFill>
                <a:latin typeface="Verdana" charset="0"/>
                <a:ea typeface="Roboto" charset="0"/>
              </a:defRPr>
            </a:lvl1pPr>
          </a:lstStyle>
          <a:p>
            <a:fld id="{D57F1E4F-1CFF-5643-939E-217C01CDF56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hdr="0" ftr="0" dt="0"/>
  <p:txStyles>
    <p:titleStyle>
      <a:lvl1pPr algn="l" defTabSz="457200" rtl="0" eaLnBrk="1" latinLnBrk="0" hangingPunct="1">
        <a:spcBef>
          <a:spcPct val="0"/>
        </a:spcBef>
        <a:buNone/>
        <a:defRPr sz="3600" kern="1200">
          <a:solidFill>
            <a:srgbClr val="00B050"/>
          </a:solidFill>
          <a:latin typeface="Verdana" charset="0"/>
          <a:ea typeface="Roboto" charset="0"/>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800" kern="1200">
          <a:solidFill>
            <a:schemeClr val="tx1">
              <a:lumMod val="95000"/>
              <a:lumOff val="5000"/>
            </a:schemeClr>
          </a:solidFill>
          <a:latin typeface="Verdana" charset="0"/>
          <a:ea typeface="Roboto" charset="0"/>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2400" kern="1200">
          <a:solidFill>
            <a:schemeClr val="tx1">
              <a:lumMod val="95000"/>
              <a:lumOff val="5000"/>
            </a:schemeClr>
          </a:solidFill>
          <a:latin typeface="Verdana" charset="0"/>
          <a:ea typeface="Roboto" charset="0"/>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2200" kern="1200">
          <a:solidFill>
            <a:schemeClr val="tx1">
              <a:lumMod val="95000"/>
              <a:lumOff val="5000"/>
            </a:schemeClr>
          </a:solidFill>
          <a:latin typeface="Verdana" charset="0"/>
          <a:ea typeface="Roboto" charset="0"/>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2000" kern="1200">
          <a:solidFill>
            <a:schemeClr val="tx1">
              <a:lumMod val="95000"/>
              <a:lumOff val="5000"/>
            </a:schemeClr>
          </a:solidFill>
          <a:latin typeface="Verdana" charset="0"/>
          <a:ea typeface="Roboto" charset="0"/>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2000" kern="1200">
          <a:solidFill>
            <a:schemeClr val="tx1">
              <a:lumMod val="95000"/>
              <a:lumOff val="5000"/>
            </a:schemeClr>
          </a:solidFill>
          <a:latin typeface="Verdana" charset="0"/>
          <a:ea typeface="Roboto" charset="0"/>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07701" y="4394874"/>
            <a:ext cx="7766936" cy="1096899"/>
          </a:xfrm>
        </p:spPr>
        <p:txBody>
          <a:bodyPr/>
          <a:lstStyle/>
          <a:p>
            <a:r>
              <a:rPr lang="vi-VN" sz="1800" dirty="0" smtClean="0">
                <a:solidFill>
                  <a:schemeClr val="tx1">
                    <a:lumMod val="95000"/>
                    <a:lumOff val="5000"/>
                  </a:schemeClr>
                </a:solidFill>
              </a:rPr>
              <a:t>Nguyễn Văn Tiến </a:t>
            </a:r>
            <a:r>
              <a:rPr lang="en-US" sz="1800" dirty="0" smtClean="0">
                <a:solidFill>
                  <a:schemeClr val="tx1">
                    <a:lumMod val="95000"/>
                    <a:lumOff val="5000"/>
                  </a:schemeClr>
                </a:solidFill>
              </a:rPr>
              <a:t>–</a:t>
            </a:r>
            <a:r>
              <a:rPr lang="vi-VN" sz="1800" dirty="0" smtClean="0">
                <a:solidFill>
                  <a:schemeClr val="tx1">
                    <a:lumMod val="95000"/>
                    <a:lumOff val="5000"/>
                  </a:schemeClr>
                </a:solidFill>
              </a:rPr>
              <a:t> Huỳnh Sâm Hà</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6354" y="1942672"/>
            <a:ext cx="7447648" cy="1804028"/>
          </a:xfrm>
          <a:prstGeom prst="rect">
            <a:avLst/>
          </a:prstGeom>
        </p:spPr>
      </p:pic>
      <p:sp>
        <p:nvSpPr>
          <p:cNvPr id="5" name="Slide Number Placeholder 4"/>
          <p:cNvSpPr>
            <a:spLocks noGrp="1"/>
          </p:cNvSpPr>
          <p:nvPr>
            <p:ph type="sldNum" sz="quarter" idx="12"/>
          </p:nvPr>
        </p:nvSpPr>
        <p:spPr/>
        <p:txBody>
          <a:bodyPr/>
          <a:lstStyle/>
          <a:p>
            <a:fld id="{D57F1E4F-1CFF-5643-939E-217C01CDF565}" type="slidenum">
              <a:rPr lang="en-US" smtClean="0"/>
              <a:t>1</a:t>
            </a:fld>
            <a:endParaRPr lang="en-US" dirty="0"/>
          </a:p>
        </p:txBody>
      </p:sp>
      <p:sp>
        <p:nvSpPr>
          <p:cNvPr id="6" name="Rectangle 5"/>
          <p:cNvSpPr/>
          <p:nvPr/>
        </p:nvSpPr>
        <p:spPr>
          <a:xfrm>
            <a:off x="2095595" y="464893"/>
            <a:ext cx="5309919" cy="400110"/>
          </a:xfrm>
          <a:prstGeom prst="rect">
            <a:avLst/>
          </a:prstGeom>
        </p:spPr>
        <p:txBody>
          <a:bodyPr wrap="square">
            <a:spAutoFit/>
          </a:bodyPr>
          <a:lstStyle/>
          <a:p>
            <a:r>
              <a:rPr lang="vi-VN" sz="2000" dirty="0"/>
              <a:t>Trường Đại học Bách Khoa TPHCM</a:t>
            </a:r>
            <a:endParaRPr lang="en-US" sz="20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7490" y="375920"/>
            <a:ext cx="483870" cy="488950"/>
          </a:xfrm>
          <a:prstGeom prst="rect">
            <a:avLst/>
          </a:prstGeom>
        </p:spPr>
      </p:pic>
    </p:spTree>
  </p:cSld>
  <p:clrMapOvr>
    <a:masterClrMapping/>
  </p:clrMapOvr>
  <p:transition>
    <p:fade thruBlk="1"/>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45795"/>
          </a:xfrm>
        </p:spPr>
        <p:txBody>
          <a:bodyPr/>
          <a:lstStyle/>
          <a:p>
            <a:r>
              <a:rPr lang="en-US" dirty="0">
                <a:sym typeface="+mn-ea"/>
              </a:rPr>
              <a:t>The Consensus Algorithm</a:t>
            </a:r>
            <a:endParaRPr lang="en-US" dirty="0"/>
          </a:p>
          <a:p>
            <a:endParaRPr lang="en-US" dirty="0"/>
          </a:p>
        </p:txBody>
      </p:sp>
      <p:sp>
        <p:nvSpPr>
          <p:cNvPr id="3" name="Content Placeholder 2"/>
          <p:cNvSpPr>
            <a:spLocks noGrp="1"/>
          </p:cNvSpPr>
          <p:nvPr>
            <p:ph idx="1"/>
          </p:nvPr>
        </p:nvSpPr>
        <p:spPr>
          <a:xfrm>
            <a:off x="233680" y="1109980"/>
            <a:ext cx="10776190" cy="5440045"/>
          </a:xfrm>
        </p:spPr>
        <p:txBody>
          <a:bodyPr/>
          <a:lstStyle/>
          <a:p>
            <a:pPr marL="0" indent="0">
              <a:buNone/>
            </a:pPr>
            <a:r>
              <a:rPr lang="x-none" altLang="en-US" dirty="0">
                <a:ln w="22225">
                  <a:solidFill>
                    <a:schemeClr val="accent2"/>
                  </a:solidFill>
                  <a:prstDash val="solid"/>
                </a:ln>
                <a:solidFill>
                  <a:schemeClr val="accent2">
                    <a:lumMod val="40000"/>
                    <a:lumOff val="60000"/>
                  </a:schemeClr>
                </a:solidFill>
                <a:effectLst/>
              </a:rPr>
              <a:t>3. Chains are Assigned to Servers via the Random Seed</a:t>
            </a:r>
          </a:p>
          <a:p>
            <a:pPr marL="0" indent="0">
              <a:buNone/>
            </a:pPr>
            <a:r>
              <a:rPr lang="x-none" altLang="en-US" dirty="0"/>
              <a:t>	+ rs​ = the Random Seed</a:t>
            </a:r>
          </a:p>
          <a:p>
            <a:pPr marL="0" indent="0">
              <a:buNone/>
            </a:pPr>
            <a:r>
              <a:rPr lang="x-none" altLang="en-US" dirty="0"/>
              <a:t>	+ cs ​= the ChainID</a:t>
            </a:r>
          </a:p>
          <a:p>
            <a:pPr marL="457200" indent="-457200">
              <a:buClr>
                <a:schemeClr val="accent1"/>
              </a:buClr>
              <a:buFont typeface="Wingdings" panose="05000000000000000000" charset="2"/>
              <a:buChar char=""/>
            </a:pPr>
            <a:r>
              <a:rPr lang="x-none" altLang="en-US" dirty="0"/>
              <a:t>Server 1 xử lí tất cả các ChainID với 	h((rs​+cs​))%n​+1 = 1</a:t>
            </a:r>
          </a:p>
          <a:p>
            <a:pPr marL="457200" indent="-457200">
              <a:buClr>
                <a:schemeClr val="accent1"/>
              </a:buClr>
              <a:buFont typeface="Wingdings" panose="05000000000000000000" charset="2"/>
              <a:buChar char=""/>
            </a:pPr>
            <a:r>
              <a:rPr lang="x-none" altLang="en-US" dirty="0"/>
              <a:t>....</a:t>
            </a:r>
          </a:p>
          <a:p>
            <a:pPr marL="457200" indent="-457200">
              <a:buClr>
                <a:schemeClr val="accent1"/>
              </a:buClr>
              <a:buFont typeface="Wingdings" panose="05000000000000000000" charset="2"/>
              <a:buChar char=""/>
            </a:pPr>
            <a:r>
              <a:rPr lang="x-none" altLang="en-US" dirty="0">
                <a:sym typeface="+mn-ea"/>
              </a:rPr>
              <a:t>Server n xử lí tất cả các ChainID với 	h((rs​+cs​))%n​+n = n</a:t>
            </a:r>
            <a:endParaRPr lang="x-none" altLang="en-US" dirty="0"/>
          </a:p>
          <a:p>
            <a:pPr marL="457200" indent="-457200">
              <a:buClr>
                <a:schemeClr val="accent1"/>
              </a:buClr>
              <a:buFont typeface="Wingdings" panose="05000000000000000000" charset="2"/>
              <a:buChar char=""/>
            </a:pPr>
            <a:endParaRPr lang="x-none" altLang="en-US" dirty="0"/>
          </a:p>
          <a:p>
            <a:pPr marL="457200" indent="-457200">
              <a:buClr>
                <a:schemeClr val="accent1"/>
              </a:buClr>
              <a:buFont typeface="Wingdings" panose="05000000000000000000" charset="2"/>
              <a:buChar char=""/>
            </a:pPr>
            <a:endParaRPr lang="x-none" alt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10</a:t>
            </a:fld>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61035"/>
          </a:xfrm>
        </p:spPr>
        <p:txBody>
          <a:bodyPr/>
          <a:lstStyle/>
          <a:p>
            <a:r>
              <a:rPr lang="en-US">
                <a:sym typeface="+mn-ea"/>
              </a:rPr>
              <a:t>The Consensus Algorithm</a:t>
            </a:r>
            <a:endParaRPr lang="en-US"/>
          </a:p>
          <a:p>
            <a:endParaRPr lang="en-US"/>
          </a:p>
          <a:p>
            <a:endParaRPr lang="en-US"/>
          </a:p>
        </p:txBody>
      </p:sp>
      <p:sp>
        <p:nvSpPr>
          <p:cNvPr id="3" name="Content Placeholder 2"/>
          <p:cNvSpPr>
            <a:spLocks noGrp="1"/>
          </p:cNvSpPr>
          <p:nvPr>
            <p:ph idx="1"/>
          </p:nvPr>
        </p:nvSpPr>
        <p:spPr>
          <a:xfrm>
            <a:off x="233680" y="1094740"/>
            <a:ext cx="10089515" cy="545528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4. Entry Credits are processed by Servers determined via the Random Seed </a:t>
            </a:r>
          </a:p>
          <a:p>
            <a:pPr marL="0" indent="0">
              <a:buNone/>
            </a:pPr>
            <a:r>
              <a:rPr lang="x-none" altLang="en-US"/>
              <a:t>	+ rs ​= the Random Seed</a:t>
            </a:r>
          </a:p>
          <a:p>
            <a:pPr marL="0" indent="0">
              <a:buNone/>
            </a:pPr>
            <a:r>
              <a:rPr lang="x-none" altLang="en-US"/>
              <a:t>	+ ecs ​= the public key signing the Entry Credit</a:t>
            </a:r>
          </a:p>
          <a:p>
            <a:pPr marL="457200" indent="-457200">
              <a:buClr>
                <a:schemeClr val="accent1"/>
              </a:buClr>
              <a:buFont typeface="Wingdings" panose="05000000000000000000" charset="2"/>
              <a:buChar char=""/>
            </a:pPr>
            <a:r>
              <a:rPr lang="x-none" altLang="en-US"/>
              <a:t>Server 1 xử lí tất cả Entry Credits với  	h((rs​+ecs​))%n​+1 = 1</a:t>
            </a:r>
          </a:p>
          <a:p>
            <a:pPr marL="457200" indent="-457200">
              <a:buClr>
                <a:schemeClr val="accent1"/>
              </a:buClr>
              <a:buFont typeface="Wingdings" panose="05000000000000000000" charset="2"/>
              <a:buChar char=""/>
            </a:pPr>
            <a:r>
              <a:rPr lang="x-none" altLang="en-US"/>
              <a:t>...</a:t>
            </a:r>
          </a:p>
          <a:p>
            <a:pPr marL="457200" indent="-457200">
              <a:buClr>
                <a:schemeClr val="accent1"/>
              </a:buClr>
              <a:buFont typeface="Wingdings" panose="05000000000000000000" charset="2"/>
              <a:buChar char=""/>
            </a:pPr>
            <a:r>
              <a:rPr lang="x-none" altLang="en-US">
                <a:sym typeface="+mn-ea"/>
              </a:rPr>
              <a:t>Server n xử lí tất cả Entry Credits với  	h((rs​+ecs​))%n​+1 = n</a:t>
            </a:r>
            <a:endParaRPr lang="x-none" altLang="en-US"/>
          </a:p>
          <a:p>
            <a:pPr marL="457200" indent="-457200">
              <a:buClr>
                <a:schemeClr val="accent1"/>
              </a:buClr>
              <a:buFont typeface="Wingdings" panose="05000000000000000000" charset="2"/>
              <a:buChar char=""/>
            </a:pPr>
            <a:endParaRPr lang="x-none" altLang="en-US"/>
          </a:p>
          <a:p>
            <a:pPr marL="457200" indent="-457200">
              <a:buClr>
                <a:schemeClr val="accent1"/>
              </a:buClr>
              <a:buFont typeface="Wingdings" panose="05000000000000000000" charset="2"/>
              <a:buChar char=""/>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11</a:t>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30555"/>
          </a:xfrm>
        </p:spPr>
        <p:txBody>
          <a:bodyPr>
            <a:normAutofit fontScale="90000"/>
          </a:bodyPr>
          <a:lstStyle/>
          <a:p>
            <a:r>
              <a:rPr lang="en-US">
                <a:sym typeface="+mn-ea"/>
              </a:rPr>
              <a:t>The Consensus Algorithm</a:t>
            </a:r>
            <a:endParaRPr lang="en-US"/>
          </a:p>
          <a:p>
            <a:endParaRPr lang="en-US"/>
          </a:p>
          <a:p>
            <a:endParaRPr lang="en-US"/>
          </a:p>
        </p:txBody>
      </p:sp>
      <p:sp>
        <p:nvSpPr>
          <p:cNvPr id="3" name="Content Placeholder 2"/>
          <p:cNvSpPr>
            <a:spLocks noGrp="1"/>
          </p:cNvSpPr>
          <p:nvPr>
            <p:ph idx="1"/>
          </p:nvPr>
        </p:nvSpPr>
        <p:spPr>
          <a:xfrm>
            <a:off x="233680" y="1049020"/>
            <a:ext cx="10089515" cy="5500370"/>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5. Factoids are processed by Servers determined via the Random Seed</a:t>
            </a:r>
          </a:p>
          <a:p>
            <a:pPr marL="0" indent="0">
              <a:buNone/>
            </a:pPr>
            <a:r>
              <a:rPr lang="x-none" altLang="en-US"/>
              <a:t>	+ rs ​= the Random Seed</a:t>
            </a:r>
          </a:p>
          <a:p>
            <a:pPr marL="0" indent="0">
              <a:buNone/>
            </a:pPr>
            <a:r>
              <a:rPr lang="x-none" altLang="en-US"/>
              <a:t>	+ ftxh ​= hash of the transaction</a:t>
            </a:r>
          </a:p>
          <a:p>
            <a:pPr marL="457200" indent="-457200">
              <a:buClr>
                <a:schemeClr val="accent1"/>
              </a:buClr>
              <a:buFont typeface="Wingdings" panose="05000000000000000000" charset="2"/>
              <a:buChar char=""/>
            </a:pPr>
            <a:r>
              <a:rPr lang="x-none" altLang="en-US"/>
              <a:t>Server 1 xử lí tất cả Factoid Transactions với  	h((rs​+ftxh​))%n​+1 = 1</a:t>
            </a:r>
          </a:p>
          <a:p>
            <a:pPr marL="457200" indent="-457200">
              <a:buClr>
                <a:schemeClr val="accent1"/>
              </a:buClr>
              <a:buFont typeface="Wingdings" panose="05000000000000000000" charset="2"/>
              <a:buChar char=""/>
            </a:pPr>
            <a:r>
              <a:rPr lang="x-none" altLang="en-US"/>
              <a:t>...</a:t>
            </a:r>
          </a:p>
          <a:p>
            <a:pPr marL="457200" indent="-457200">
              <a:buClr>
                <a:schemeClr val="accent1"/>
              </a:buClr>
              <a:buFont typeface="Wingdings" panose="05000000000000000000" charset="2"/>
              <a:buChar char=""/>
            </a:pPr>
            <a:r>
              <a:rPr lang="x-none" altLang="en-US">
                <a:sym typeface="+mn-ea"/>
              </a:rPr>
              <a:t>Server n xử lí tất cả Factoid Transactions với  	h((rs​+ftxh​))%n​+1 = n</a:t>
            </a:r>
            <a:endParaRPr lang="x-none" altLang="en-US"/>
          </a:p>
          <a:p>
            <a:pPr marL="457200" indent="-457200">
              <a:buClr>
                <a:schemeClr val="accent1"/>
              </a:buClr>
              <a:buFont typeface="Wingdings" panose="05000000000000000000" charset="2"/>
              <a:buChar char=""/>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12</a:t>
            </a:fld>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45795"/>
          </a:xfrm>
        </p:spPr>
        <p:txBody>
          <a:bodyPr/>
          <a:lstStyle/>
          <a:p>
            <a:r>
              <a:rPr lang="x-none" altLang="en-US"/>
              <a:t>Factom Data Structure </a:t>
            </a:r>
          </a:p>
        </p:txBody>
      </p:sp>
      <p:sp>
        <p:nvSpPr>
          <p:cNvPr id="3" name="Content Placeholder 2"/>
          <p:cNvSpPr>
            <a:spLocks noGrp="1"/>
          </p:cNvSpPr>
          <p:nvPr>
            <p:ph idx="1"/>
          </p:nvPr>
        </p:nvSpPr>
        <p:spPr>
          <a:xfrm>
            <a:off x="234315" y="1064895"/>
            <a:ext cx="12019915" cy="5485765"/>
          </a:xfrm>
        </p:spPr>
        <p:txBody>
          <a:bodyPr>
            <a:normAutofit/>
          </a:bodyPr>
          <a:lstStyle/>
          <a:p>
            <a:pPr marL="0" indent="0">
              <a:buNone/>
            </a:pPr>
            <a:r>
              <a:rPr lang="x-none" altLang="en-US" dirty="0">
                <a:ln w="22225">
                  <a:solidFill>
                    <a:schemeClr val="accent2"/>
                  </a:solidFill>
                  <a:prstDash val="solid"/>
                </a:ln>
                <a:solidFill>
                  <a:schemeClr val="accent2">
                    <a:lumMod val="40000"/>
                    <a:lumOff val="60000"/>
                  </a:schemeClr>
                </a:solidFill>
                <a:effectLst/>
              </a:rPr>
              <a:t>1. Chain </a:t>
            </a:r>
          </a:p>
          <a:p>
            <a:pPr marL="457200" indent="-457200">
              <a:buClr>
                <a:schemeClr val="accent1"/>
              </a:buClr>
              <a:buFont typeface="Wingdings" panose="05000000000000000000" charset="2"/>
              <a:buChar char=""/>
            </a:pPr>
            <a:r>
              <a:rPr lang="x-none" altLang="en-US" sz="2400" dirty="0"/>
              <a:t>Các dữ liệu của một </a:t>
            </a:r>
          </a:p>
          <a:p>
            <a:pPr marL="0" indent="0">
              <a:buClr>
                <a:schemeClr val="accent1"/>
              </a:buClr>
              <a:buFont typeface="Wingdings" panose="05000000000000000000" charset="2"/>
              <a:buNone/>
            </a:pPr>
            <a:r>
              <a:rPr lang="x-none" altLang="en-US" sz="2400" dirty="0"/>
              <a:t>	ứng dụng cụ thể được tổ</a:t>
            </a:r>
          </a:p>
          <a:p>
            <a:pPr marL="0" indent="0">
              <a:buClr>
                <a:schemeClr val="accent1"/>
              </a:buClr>
              <a:buFont typeface="Wingdings" panose="05000000000000000000" charset="2"/>
              <a:buNone/>
            </a:pPr>
            <a:r>
              <a:rPr lang="x-none" altLang="en-US" sz="2400" dirty="0"/>
              <a:t> 	chức theo từng nhóm </a:t>
            </a:r>
          </a:p>
          <a:p>
            <a:pPr marL="0" indent="0">
              <a:buClr>
                <a:schemeClr val="accent1"/>
              </a:buClr>
              <a:buFont typeface="Wingdings" panose="05000000000000000000" charset="2"/>
              <a:buNone/>
            </a:pPr>
            <a:r>
              <a:rPr lang="x-none" altLang="en-US" sz="2400" dirty="0"/>
              <a:t>	riêng biệt được gọi là </a:t>
            </a:r>
          </a:p>
          <a:p>
            <a:pPr marL="0" indent="0">
              <a:buClr>
                <a:schemeClr val="accent1"/>
              </a:buClr>
              <a:buFont typeface="Wingdings" panose="05000000000000000000" charset="2"/>
              <a:buNone/>
            </a:pPr>
            <a:r>
              <a:rPr lang="x-none" altLang="en-US" sz="2400" dirty="0"/>
              <a:t>	Chain</a:t>
            </a:r>
          </a:p>
          <a:p>
            <a:pPr marL="0" indent="0">
              <a:buClr>
                <a:schemeClr val="accent1"/>
              </a:buClr>
              <a:buFont typeface="Wingdings" panose="05000000000000000000" charset="2"/>
              <a:buChar char=""/>
            </a:pPr>
            <a:r>
              <a:rPr lang="x-none" altLang="en-US" sz="2400" dirty="0"/>
              <a:t> ChainID được tạo bằng cách </a:t>
            </a:r>
          </a:p>
          <a:p>
            <a:pPr marL="0" indent="0">
              <a:buClr>
                <a:schemeClr val="accent1"/>
              </a:buClr>
              <a:buFont typeface="Wingdings" panose="05000000000000000000" charset="2"/>
              <a:buNone/>
            </a:pPr>
            <a:r>
              <a:rPr lang="x-none" altLang="en-US" sz="1800" dirty="0"/>
              <a:t>	hash(Chain Name)</a:t>
            </a:r>
          </a:p>
          <a:p>
            <a:pPr marL="0" indent="0">
              <a:buClr>
                <a:schemeClr val="accent1"/>
              </a:buClr>
              <a:buFont typeface="Wingdings" panose="05000000000000000000" charset="2"/>
              <a:buNone/>
            </a:pPr>
            <a:endParaRPr lang="x-none" altLang="en-US" sz="2055" dirty="0"/>
          </a:p>
          <a:p>
            <a:pPr marL="0" indent="0">
              <a:buClr>
                <a:schemeClr val="accent1"/>
              </a:buClr>
              <a:buFont typeface="Wingdings" panose="05000000000000000000" charset="2"/>
              <a:buChar char=""/>
            </a:pPr>
            <a:endParaRPr lang="x-none" altLang="en-US" sz="2400" dirty="0"/>
          </a:p>
          <a:p>
            <a:pPr marL="0" indent="0">
              <a:buClr>
                <a:schemeClr val="accent1"/>
              </a:buClr>
              <a:buFont typeface="Wingdings" panose="05000000000000000000" charset="2"/>
              <a:buNone/>
            </a:pPr>
            <a:r>
              <a:rPr lang="x-none" altLang="en-US" sz="2400" dirty="0"/>
              <a:t> </a:t>
            </a:r>
          </a:p>
          <a:p>
            <a:pPr marL="0" indent="0">
              <a:buNone/>
            </a:pPr>
            <a:endParaRPr lang="x-none" alt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13</a:t>
            </a:fld>
            <a:endParaRPr lang="en-US" dirty="0"/>
          </a:p>
        </p:txBody>
      </p:sp>
      <p:pic>
        <p:nvPicPr>
          <p:cNvPr id="7" name="Picture 6" descr="Screenshot from 2018-08-04 00-05-15"/>
          <p:cNvPicPr>
            <a:picLocks noChangeAspect="1"/>
          </p:cNvPicPr>
          <p:nvPr/>
        </p:nvPicPr>
        <p:blipFill>
          <a:blip r:embed="rId2"/>
          <a:stretch>
            <a:fillRect/>
          </a:stretch>
        </p:blipFill>
        <p:spPr>
          <a:xfrm>
            <a:off x="5135880" y="850900"/>
            <a:ext cx="7118350" cy="535622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45795"/>
          </a:xfrm>
        </p:spPr>
        <p:txBody>
          <a:bodyPr/>
          <a:lstStyle/>
          <a:p>
            <a:r>
              <a:rPr lang="x-none" altLang="en-US"/>
              <a:t>Factom Data Structure </a:t>
            </a:r>
          </a:p>
        </p:txBody>
      </p:sp>
      <p:sp>
        <p:nvSpPr>
          <p:cNvPr id="3" name="Content Placeholder 2"/>
          <p:cNvSpPr>
            <a:spLocks noGrp="1"/>
          </p:cNvSpPr>
          <p:nvPr>
            <p:ph idx="1"/>
          </p:nvPr>
        </p:nvSpPr>
        <p:spPr>
          <a:xfrm>
            <a:off x="233680" y="1064260"/>
            <a:ext cx="10089515" cy="548576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2. Entry</a:t>
            </a:r>
          </a:p>
          <a:p>
            <a:pPr marL="0" indent="0">
              <a:buNone/>
            </a:pPr>
            <a:endParaRPr lang="x-none" altLang="en-US"/>
          </a:p>
          <a:p>
            <a:pPr marL="0" indent="0">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14</a:t>
            </a:fld>
            <a:endParaRPr lang="en-US" dirty="0"/>
          </a:p>
        </p:txBody>
      </p:sp>
      <p:pic>
        <p:nvPicPr>
          <p:cNvPr id="6" name="Picture 5" descr="E_content2"/>
          <p:cNvPicPr>
            <a:picLocks noChangeAspect="1"/>
          </p:cNvPicPr>
          <p:nvPr/>
        </p:nvPicPr>
        <p:blipFill>
          <a:blip r:embed="rId2"/>
          <a:stretch>
            <a:fillRect/>
          </a:stretch>
        </p:blipFill>
        <p:spPr>
          <a:xfrm>
            <a:off x="229235" y="1958975"/>
            <a:ext cx="11865610" cy="36849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233680" y="1155700"/>
            <a:ext cx="10089515" cy="539432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2. Entry </a:t>
            </a:r>
          </a:p>
          <a:p>
            <a:pPr marL="457200" indent="-457200">
              <a:buClr>
                <a:schemeClr val="accent1"/>
              </a:buClr>
              <a:buFont typeface="Wingdings" panose="05000000000000000000" charset="2"/>
              <a:buChar char=""/>
            </a:pPr>
            <a:r>
              <a:rPr lang="x-none" altLang="en-US"/>
              <a:t>Entry là phần tử mang dữ liệu người dùng. Entry Reveal về cơ bản là dữ liệu này.</a:t>
            </a:r>
          </a:p>
          <a:p>
            <a:pPr marL="457200" indent="-457200">
              <a:buClr>
                <a:schemeClr val="accent1"/>
              </a:buClr>
              <a:buFont typeface="Wingdings" panose="05000000000000000000" charset="2"/>
              <a:buChar char=""/>
            </a:pPr>
            <a:r>
              <a:rPr lang="x-none" altLang="en-US"/>
              <a:t>Giới hạn dung lượng dữ liệu mỗi entry là 10kb</a:t>
            </a:r>
          </a:p>
          <a:p>
            <a:pPr marL="457200" indent="-457200">
              <a:buClr>
                <a:schemeClr val="accent1"/>
              </a:buClr>
              <a:buFont typeface="Wingdings" panose="05000000000000000000" charset="2"/>
              <a:buChar char=""/>
            </a:pPr>
            <a:r>
              <a:rPr lang="x-none" altLang="en-US"/>
              <a:t>Entry Hash: SHA512+SHA256</a:t>
            </a:r>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15</a:t>
            </a:fld>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233680" y="1155700"/>
            <a:ext cx="10089515" cy="539432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3. Entry Block</a:t>
            </a:r>
            <a:r>
              <a:rPr lang="x-none" altLang="en-US"/>
              <a:t> </a:t>
            </a:r>
          </a:p>
          <a:p>
            <a:pPr marL="0" indent="0">
              <a:buNone/>
            </a:pPr>
            <a:endParaRPr lang="x-none" altLang="en-US"/>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16</a:t>
            </a:fld>
            <a:endParaRPr lang="en-US" dirty="0"/>
          </a:p>
        </p:txBody>
      </p:sp>
      <p:pic>
        <p:nvPicPr>
          <p:cNvPr id="7" name="Picture 6" descr="Screenshot from 2018-08-03 23-37-40"/>
          <p:cNvPicPr>
            <a:picLocks noChangeAspect="1"/>
          </p:cNvPicPr>
          <p:nvPr/>
        </p:nvPicPr>
        <p:blipFill>
          <a:blip r:embed="rId2"/>
          <a:stretch>
            <a:fillRect/>
          </a:stretch>
        </p:blipFill>
        <p:spPr>
          <a:xfrm>
            <a:off x="229235" y="2070100"/>
            <a:ext cx="5866765" cy="3628390"/>
          </a:xfrm>
          <a:prstGeom prst="rect">
            <a:avLst/>
          </a:prstGeom>
        </p:spPr>
      </p:pic>
      <p:pic>
        <p:nvPicPr>
          <p:cNvPr id="8" name="Picture 7" descr="Screenshot from 2018-08-03 23-38-01"/>
          <p:cNvPicPr>
            <a:picLocks noChangeAspect="1"/>
          </p:cNvPicPr>
          <p:nvPr/>
        </p:nvPicPr>
        <p:blipFill>
          <a:blip r:embed="rId3"/>
          <a:stretch>
            <a:fillRect/>
          </a:stretch>
        </p:blipFill>
        <p:spPr>
          <a:xfrm>
            <a:off x="6627495" y="2070100"/>
            <a:ext cx="5714365" cy="25520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233680" y="1155700"/>
            <a:ext cx="10089515" cy="539432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3. Entry Block </a:t>
            </a:r>
          </a:p>
          <a:p>
            <a:pPr marL="457200" indent="-457200">
              <a:buClr>
                <a:schemeClr val="accent1"/>
              </a:buClr>
              <a:buFont typeface="Wingdings" panose="05000000000000000000" charset="2"/>
              <a:buChar char=""/>
            </a:pPr>
            <a:r>
              <a:rPr lang="x-none" altLang="en-US"/>
              <a:t>KeyMR</a:t>
            </a:r>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17</a:t>
            </a:fld>
            <a:endParaRPr lang="en-US" dirty="0"/>
          </a:p>
        </p:txBody>
      </p:sp>
      <p:pic>
        <p:nvPicPr>
          <p:cNvPr id="10" name="Picture 9" descr="Screenshot from 2018-08-03 23-51-46"/>
          <p:cNvPicPr>
            <a:picLocks noChangeAspect="1"/>
          </p:cNvPicPr>
          <p:nvPr/>
        </p:nvPicPr>
        <p:blipFill>
          <a:blip r:embed="rId2"/>
          <a:stretch>
            <a:fillRect/>
          </a:stretch>
        </p:blipFill>
        <p:spPr>
          <a:xfrm>
            <a:off x="2976880" y="1758950"/>
            <a:ext cx="6238240" cy="446659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507365" y="1196340"/>
            <a:ext cx="11012805" cy="5394325"/>
          </a:xfrm>
        </p:spPr>
        <p:txBody>
          <a:bodyPr/>
          <a:lstStyle/>
          <a:p>
            <a:pPr marL="0" indent="0">
              <a:buNone/>
            </a:pPr>
            <a:r>
              <a:rPr lang="x-none" altLang="en-US" sz="2400">
                <a:ln w="22225">
                  <a:solidFill>
                    <a:schemeClr val="accent2"/>
                  </a:solidFill>
                  <a:prstDash val="solid"/>
                </a:ln>
                <a:solidFill>
                  <a:schemeClr val="accent2">
                    <a:lumMod val="40000"/>
                    <a:lumOff val="60000"/>
                  </a:schemeClr>
                </a:solidFill>
                <a:sym typeface="+mn-ea"/>
              </a:rPr>
              <a:t>3. Entry Block </a:t>
            </a:r>
            <a:endParaRPr lang="x-none" altLang="en-US" sz="2400"/>
          </a:p>
          <a:p>
            <a:pPr marL="285750" indent="-285750">
              <a:buClrTx/>
              <a:buFont typeface="Wingdings" panose="05000000000000000000" charset="2"/>
              <a:buChar char=""/>
            </a:pPr>
            <a:r>
              <a:rPr lang="x-none" altLang="en-US" sz="2400">
                <a:sym typeface="+mn-ea"/>
              </a:rPr>
              <a:t>Là cách tổ chức tất cả các Entry mới của một Chain riêng biệt sau mỗi phút vào một Block</a:t>
            </a:r>
            <a:endParaRPr lang="x-none" altLang="en-US" sz="2400"/>
          </a:p>
          <a:p>
            <a:pPr marL="742950" lvl="1" indent="-285750">
              <a:buClrTx/>
              <a:buFont typeface="Wingdings" panose="05000000000000000000" charset="2"/>
              <a:buChar char=""/>
            </a:pPr>
            <a:r>
              <a:rPr lang="x-none" altLang="en-US" sz="2400">
                <a:sym typeface="+mn-ea"/>
              </a:rPr>
              <a:t>ChainID </a:t>
            </a:r>
            <a:endParaRPr lang="x-none" altLang="en-US" sz="2400"/>
          </a:p>
          <a:p>
            <a:pPr marL="742950" lvl="1" indent="-285750">
              <a:buClrTx/>
              <a:buFont typeface="Wingdings" panose="05000000000000000000" charset="2"/>
              <a:buChar char=""/>
            </a:pPr>
            <a:r>
              <a:rPr lang="x-none" altLang="en-US" sz="2400">
                <a:sym typeface="+mn-ea"/>
              </a:rPr>
              <a:t>Entry Hash</a:t>
            </a:r>
            <a:endParaRPr lang="x-none" altLang="en-US" sz="2400"/>
          </a:p>
        </p:txBody>
      </p:sp>
      <p:sp>
        <p:nvSpPr>
          <p:cNvPr id="4" name="Slide Number Placeholder 3"/>
          <p:cNvSpPr>
            <a:spLocks noGrp="1"/>
          </p:cNvSpPr>
          <p:nvPr>
            <p:ph type="sldNum" sz="quarter" idx="12"/>
          </p:nvPr>
        </p:nvSpPr>
        <p:spPr/>
        <p:txBody>
          <a:bodyPr/>
          <a:lstStyle/>
          <a:p>
            <a:fld id="{D57F1E4F-1CFF-5643-939E-217C01CDF565}" type="slidenum">
              <a:rPr lang="en-US" dirty="0"/>
              <a:t>18</a:t>
            </a:fld>
            <a:endParaRPr lang="en-US" dirty="0"/>
          </a:p>
        </p:txBody>
      </p:sp>
      <p:pic>
        <p:nvPicPr>
          <p:cNvPr id="5" name="Picture 4" descr="Screenshot from 2018-08-03 23-55-41"/>
          <p:cNvPicPr>
            <a:picLocks noChangeAspect="1"/>
          </p:cNvPicPr>
          <p:nvPr/>
        </p:nvPicPr>
        <p:blipFill>
          <a:blip r:embed="rId2"/>
          <a:stretch>
            <a:fillRect/>
          </a:stretch>
        </p:blipFill>
        <p:spPr>
          <a:xfrm>
            <a:off x="3097530" y="3058795"/>
            <a:ext cx="7994650" cy="316674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85420" y="1211580"/>
            <a:ext cx="10138410" cy="533971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4. Directory block</a:t>
            </a:r>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19</a:t>
            </a:fld>
            <a:endParaRPr lang="en-US" dirty="0"/>
          </a:p>
        </p:txBody>
      </p:sp>
      <p:pic>
        <p:nvPicPr>
          <p:cNvPr id="6" name="Picture 5" descr="dirblock"/>
          <p:cNvPicPr>
            <a:picLocks noChangeAspect="1"/>
          </p:cNvPicPr>
          <p:nvPr/>
        </p:nvPicPr>
        <p:blipFill>
          <a:blip r:embed="rId2"/>
          <a:stretch>
            <a:fillRect/>
          </a:stretch>
        </p:blipFill>
        <p:spPr>
          <a:xfrm>
            <a:off x="229235" y="1921510"/>
            <a:ext cx="11360785" cy="4629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217C01CDF565}" type="slidenum">
              <a:rPr lang="en-US" smtClean="0"/>
              <a:t>2</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735" y="4089400"/>
            <a:ext cx="4436745" cy="2661920"/>
          </a:xfrm>
          <a:prstGeom prst="rect">
            <a:avLst/>
          </a:prstGeom>
        </p:spPr>
      </p:pic>
      <p:pic>
        <p:nvPicPr>
          <p:cNvPr id="7" name="Picture 6"/>
          <p:cNvPicPr>
            <a:picLocks noChangeAspect="1"/>
          </p:cNvPicPr>
          <p:nvPr/>
        </p:nvPicPr>
        <p:blipFill>
          <a:blip r:embed="rId4"/>
          <a:stretch>
            <a:fillRect/>
          </a:stretch>
        </p:blipFill>
        <p:spPr>
          <a:xfrm>
            <a:off x="6819265" y="4076700"/>
            <a:ext cx="4012565" cy="2674620"/>
          </a:xfrm>
          <a:prstGeom prst="rect">
            <a:avLst/>
          </a:prstGeom>
        </p:spPr>
      </p:pic>
      <p:pic>
        <p:nvPicPr>
          <p:cNvPr id="2" name="Picture 1" descr="1"/>
          <p:cNvPicPr>
            <a:picLocks noChangeAspect="1"/>
          </p:cNvPicPr>
          <p:nvPr/>
        </p:nvPicPr>
        <p:blipFill>
          <a:blip r:embed="rId5"/>
          <a:stretch>
            <a:fillRect/>
          </a:stretch>
        </p:blipFill>
        <p:spPr>
          <a:xfrm>
            <a:off x="2116455" y="426085"/>
            <a:ext cx="8270240" cy="3239770"/>
          </a:xfrm>
          <a:prstGeom prst="rect">
            <a:avLst/>
          </a:prstGeom>
        </p:spPr>
      </p:pic>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90500" y="873125"/>
            <a:ext cx="10133965" cy="567880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4</a:t>
            </a:r>
            <a:r>
              <a:rPr lang="x-none" altLang="en-US"/>
              <a:t>.</a:t>
            </a:r>
            <a:r>
              <a:rPr lang="x-none" altLang="en-US">
                <a:ln w="22225">
                  <a:solidFill>
                    <a:schemeClr val="accent2"/>
                  </a:solidFill>
                  <a:prstDash val="solid"/>
                </a:ln>
                <a:solidFill>
                  <a:schemeClr val="accent2">
                    <a:lumMod val="40000"/>
                    <a:lumOff val="60000"/>
                  </a:schemeClr>
                </a:solidFill>
                <a:effectLst/>
              </a:rPr>
              <a:t> Directory block</a:t>
            </a:r>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20</a:t>
            </a:fld>
            <a:endParaRPr lang="en-US" dirty="0"/>
          </a:p>
        </p:txBody>
      </p:sp>
      <p:pic>
        <p:nvPicPr>
          <p:cNvPr id="5" name="Picture 4" descr="dirblock2 "/>
          <p:cNvPicPr>
            <a:picLocks noChangeAspect="1"/>
          </p:cNvPicPr>
          <p:nvPr/>
        </p:nvPicPr>
        <p:blipFill>
          <a:blip r:embed="rId2"/>
          <a:stretch>
            <a:fillRect/>
          </a:stretch>
        </p:blipFill>
        <p:spPr>
          <a:xfrm>
            <a:off x="-38735" y="1328420"/>
            <a:ext cx="10359390" cy="3364230"/>
          </a:xfrm>
          <a:prstGeom prst="rect">
            <a:avLst/>
          </a:prstGeom>
        </p:spPr>
      </p:pic>
      <p:pic>
        <p:nvPicPr>
          <p:cNvPr id="7" name="Picture 6" descr="5block"/>
          <p:cNvPicPr>
            <a:picLocks noChangeAspect="1"/>
          </p:cNvPicPr>
          <p:nvPr/>
        </p:nvPicPr>
        <p:blipFill>
          <a:blip r:embed="rId3"/>
          <a:stretch>
            <a:fillRect/>
          </a:stretch>
        </p:blipFill>
        <p:spPr>
          <a:xfrm>
            <a:off x="6068695" y="3202940"/>
            <a:ext cx="6218555" cy="338772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91135" y="873760"/>
            <a:ext cx="12154535" cy="567880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4. Directory block </a:t>
            </a:r>
          </a:p>
          <a:p>
            <a:pPr marL="457200" indent="-457200">
              <a:buClr>
                <a:schemeClr val="accent1"/>
              </a:buClr>
              <a:buFont typeface="Wingdings" panose="05000000000000000000" charset="2"/>
              <a:buChar char=""/>
            </a:pPr>
            <a:r>
              <a:rPr lang="x-none" altLang="en-US"/>
              <a:t>Administrative Block</a:t>
            </a:r>
          </a:p>
          <a:p>
            <a:pPr marL="914400" lvl="1" indent="-457200">
              <a:buClr>
                <a:schemeClr val="accent1"/>
              </a:buClr>
              <a:buFont typeface="Wingdings" panose="05000000000000000000" charset="2"/>
              <a:buChar char=""/>
            </a:pPr>
            <a:r>
              <a:rPr lang="x-none" altLang="en-US" sz="2400"/>
              <a:t>Là block đặc biệt đi kèm với</a:t>
            </a:r>
          </a:p>
          <a:p>
            <a:pPr marL="457200" lvl="1" indent="0">
              <a:buClr>
                <a:schemeClr val="accent1"/>
              </a:buClr>
              <a:buFont typeface="Wingdings" panose="05000000000000000000" charset="2"/>
              <a:buNone/>
            </a:pPr>
            <a:r>
              <a:rPr lang="x-none" altLang="en-US" sz="2400"/>
              <a:t>DB, chứa signatures và tổ </a:t>
            </a:r>
          </a:p>
          <a:p>
            <a:pPr marL="457200" lvl="1" indent="0">
              <a:buClr>
                <a:schemeClr val="accent1"/>
              </a:buClr>
              <a:buFont typeface="Wingdings" panose="05000000000000000000" charset="2"/>
              <a:buNone/>
            </a:pPr>
            <a:r>
              <a:rPr lang="x-none" altLang="en-US" sz="2400"/>
              <a:t>chức dữ liệu cần thiết để </a:t>
            </a:r>
          </a:p>
          <a:p>
            <a:pPr marL="457200" lvl="1" indent="0">
              <a:buClr>
                <a:schemeClr val="accent1"/>
              </a:buClr>
              <a:buFont typeface="Wingdings" panose="05000000000000000000" charset="2"/>
              <a:buNone/>
            </a:pPr>
            <a:r>
              <a:rPr lang="x-none" altLang="en-US" sz="2400"/>
              <a:t>validate các BD trước và sau nó </a:t>
            </a:r>
          </a:p>
          <a:p>
            <a:pPr marL="0" indent="0">
              <a:buClr>
                <a:schemeClr val="accent1"/>
              </a:buClr>
              <a:buFont typeface="Wingdings" panose="05000000000000000000" charset="2"/>
              <a:buNone/>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21</a:t>
            </a:fld>
            <a:endParaRPr lang="en-US" dirty="0"/>
          </a:p>
        </p:txBody>
      </p:sp>
      <p:pic>
        <p:nvPicPr>
          <p:cNvPr id="6" name="Picture 5" descr="Screenshot from 2018-08-04 01-15-45"/>
          <p:cNvPicPr>
            <a:picLocks noChangeAspect="1"/>
          </p:cNvPicPr>
          <p:nvPr/>
        </p:nvPicPr>
        <p:blipFill>
          <a:blip r:embed="rId2"/>
          <a:stretch>
            <a:fillRect/>
          </a:stretch>
        </p:blipFill>
        <p:spPr>
          <a:xfrm>
            <a:off x="5588000" y="1481455"/>
            <a:ext cx="6782435" cy="474408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91135" y="873760"/>
            <a:ext cx="12154535" cy="5678805"/>
          </a:xfrm>
        </p:spPr>
        <p:txBody>
          <a:bodyPr/>
          <a:lstStyle/>
          <a:p>
            <a:pPr marL="0" indent="0">
              <a:buNone/>
            </a:pPr>
            <a:r>
              <a:rPr lang="x-none" altLang="en-US">
                <a:ln w="22225">
                  <a:solidFill>
                    <a:schemeClr val="accent2"/>
                  </a:solidFill>
                  <a:prstDash val="solid"/>
                </a:ln>
                <a:solidFill>
                  <a:schemeClr val="accent2">
                    <a:lumMod val="40000"/>
                    <a:lumOff val="60000"/>
                  </a:schemeClr>
                </a:solidFill>
                <a:sym typeface="+mn-ea"/>
              </a:rPr>
              <a:t>4. Directory block </a:t>
            </a:r>
            <a:endParaRPr lang="x-none" altLang="en-US"/>
          </a:p>
          <a:p>
            <a:pPr marL="457200" indent="-457200">
              <a:buClr>
                <a:schemeClr val="accent1"/>
              </a:buClr>
              <a:buFont typeface="Wingdings" panose="05000000000000000000" charset="2"/>
              <a:buChar char=""/>
            </a:pPr>
            <a:r>
              <a:rPr lang="x-none" altLang="en-US"/>
              <a:t>Entry Credit Block</a:t>
            </a:r>
          </a:p>
          <a:p>
            <a:pPr marL="914400" lvl="1" indent="-457200">
              <a:buClr>
                <a:schemeClr val="accent1"/>
              </a:buClr>
              <a:buFont typeface="Wingdings" panose="05000000000000000000" charset="2"/>
              <a:buChar char=""/>
            </a:pPr>
            <a:r>
              <a:rPr lang="x-none" altLang="en-US"/>
              <a:t>Là cấu trúc dữ liệu ghi lại </a:t>
            </a:r>
          </a:p>
          <a:p>
            <a:pPr marL="457200" lvl="1" indent="0">
              <a:buClr>
                <a:schemeClr val="accent1"/>
              </a:buClr>
              <a:buFont typeface="Wingdings" panose="05000000000000000000" charset="2"/>
              <a:buNone/>
            </a:pPr>
            <a:r>
              <a:rPr lang="x-none" altLang="en-US"/>
              <a:t>những thay đổi EC balance</a:t>
            </a:r>
          </a:p>
          <a:p>
            <a:pPr marL="457200" lvl="1" indent="0">
              <a:buClr>
                <a:schemeClr val="accent1"/>
              </a:buClr>
              <a:buFont typeface="Wingdings" panose="05000000000000000000" charset="2"/>
              <a:buNone/>
            </a:pPr>
            <a:r>
              <a:rPr lang="x-none" altLang="en-US"/>
              <a:t>trong khoảng tg 10p </a:t>
            </a:r>
          </a:p>
          <a:p>
            <a:pPr marL="457200" lvl="1" indent="0">
              <a:buClr>
                <a:schemeClr val="accent1"/>
              </a:buClr>
              <a:buFont typeface="Wingdings" panose="05000000000000000000" charset="2"/>
              <a:buNone/>
            </a:pPr>
            <a:r>
              <a:rPr lang="x-none" altLang="en-US" sz="1200"/>
              <a:t>(Chain Commits, Entry Commits, EC balance increases )</a:t>
            </a:r>
          </a:p>
          <a:p>
            <a:pPr marL="457200" indent="-457200">
              <a:buClr>
                <a:schemeClr val="accent1"/>
              </a:buClr>
              <a:buFont typeface="Wingdings" panose="05000000000000000000" charset="2"/>
              <a:buChar char=""/>
            </a:pPr>
            <a:endParaRPr lang="x-none" altLang="en-US" sz="1200"/>
          </a:p>
        </p:txBody>
      </p:sp>
      <p:sp>
        <p:nvSpPr>
          <p:cNvPr id="4" name="Slide Number Placeholder 3"/>
          <p:cNvSpPr>
            <a:spLocks noGrp="1"/>
          </p:cNvSpPr>
          <p:nvPr>
            <p:ph type="sldNum" sz="quarter" idx="12"/>
          </p:nvPr>
        </p:nvSpPr>
        <p:spPr/>
        <p:txBody>
          <a:bodyPr/>
          <a:lstStyle/>
          <a:p>
            <a:fld id="{D57F1E4F-1CFF-5643-939E-217C01CDF565}" type="slidenum">
              <a:rPr lang="en-US" dirty="0"/>
              <a:t>22</a:t>
            </a:fld>
            <a:endParaRPr lang="en-US" dirty="0"/>
          </a:p>
        </p:txBody>
      </p:sp>
      <p:pic>
        <p:nvPicPr>
          <p:cNvPr id="5" name="Picture 4" descr="Screenshot from 2018-08-04 01-22-03"/>
          <p:cNvPicPr>
            <a:picLocks noChangeAspect="1"/>
          </p:cNvPicPr>
          <p:nvPr/>
        </p:nvPicPr>
        <p:blipFill>
          <a:blip r:embed="rId2"/>
          <a:stretch>
            <a:fillRect/>
          </a:stretch>
        </p:blipFill>
        <p:spPr>
          <a:xfrm>
            <a:off x="5601335" y="1405890"/>
            <a:ext cx="6597650" cy="482028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91135" y="873760"/>
            <a:ext cx="12154535" cy="5678805"/>
          </a:xfrm>
        </p:spPr>
        <p:txBody>
          <a:bodyPr/>
          <a:lstStyle/>
          <a:p>
            <a:pPr marL="0" indent="0">
              <a:buNone/>
            </a:pPr>
            <a:r>
              <a:rPr lang="x-none" altLang="en-US">
                <a:ln w="22225">
                  <a:solidFill>
                    <a:schemeClr val="accent2"/>
                  </a:solidFill>
                  <a:prstDash val="solid"/>
                </a:ln>
                <a:solidFill>
                  <a:schemeClr val="accent2">
                    <a:lumMod val="40000"/>
                    <a:lumOff val="60000"/>
                  </a:schemeClr>
                </a:solidFill>
                <a:sym typeface="+mn-ea"/>
              </a:rPr>
              <a:t>4. Directory block </a:t>
            </a:r>
            <a:r>
              <a:rPr lang="x-none" altLang="en-US"/>
              <a:t> </a:t>
            </a:r>
          </a:p>
          <a:p>
            <a:pPr marL="457200" indent="-457200">
              <a:buClr>
                <a:schemeClr val="accent1"/>
              </a:buClr>
              <a:buFont typeface="Wingdings" panose="05000000000000000000" charset="2"/>
              <a:buChar char=""/>
            </a:pPr>
            <a:r>
              <a:rPr lang="x-none" altLang="en-US"/>
              <a:t>Factoid Block</a:t>
            </a:r>
          </a:p>
          <a:p>
            <a:pPr marL="914400" lvl="1" indent="-457200">
              <a:buClr>
                <a:schemeClr val="accent1"/>
              </a:buClr>
              <a:buFont typeface="Wingdings" panose="05000000000000000000" charset="2"/>
              <a:buChar char=""/>
            </a:pPr>
            <a:r>
              <a:rPr lang="x-none" altLang="en-US">
                <a:sym typeface="+mn-ea"/>
              </a:rPr>
              <a:t>Là cấu trúc dữ liệu ghi lại </a:t>
            </a:r>
            <a:endParaRPr lang="x-none" altLang="en-US"/>
          </a:p>
          <a:p>
            <a:pPr marL="457200" lvl="1" indent="0">
              <a:buClr>
                <a:schemeClr val="accent1"/>
              </a:buClr>
              <a:buFont typeface="Wingdings" panose="05000000000000000000" charset="2"/>
              <a:buNone/>
            </a:pPr>
            <a:r>
              <a:rPr lang="x-none" altLang="en-US">
                <a:sym typeface="+mn-ea"/>
              </a:rPr>
              <a:t>những giao dịch liên quan đến </a:t>
            </a:r>
          </a:p>
          <a:p>
            <a:pPr marL="457200" lvl="1" indent="0">
              <a:buClr>
                <a:schemeClr val="accent1"/>
              </a:buClr>
              <a:buFont typeface="Wingdings" panose="05000000000000000000" charset="2"/>
              <a:buNone/>
            </a:pPr>
            <a:r>
              <a:rPr lang="x-none" altLang="en-US">
                <a:sym typeface="+mn-ea"/>
              </a:rPr>
              <a:t>Factoid trong khoảng tg 10p </a:t>
            </a:r>
            <a:endParaRPr lang="x-none" altLang="en-US"/>
          </a:p>
          <a:p>
            <a:pPr marL="914400" lvl="1" indent="-457200">
              <a:buClr>
                <a:schemeClr val="accent1"/>
              </a:buClr>
              <a:buFont typeface="Wingdings" panose="05000000000000000000" charset="2"/>
              <a:buChar char=""/>
            </a:pPr>
            <a:endParaRPr lang="x-none" altLang="en-US"/>
          </a:p>
          <a:p>
            <a:pPr marL="914400" lvl="1" indent="-457200">
              <a:buClr>
                <a:schemeClr val="accent1"/>
              </a:buClr>
              <a:buFont typeface="Wingdings" panose="05000000000000000000" charset="2"/>
              <a:buChar char=""/>
            </a:pPr>
            <a:endParaRPr lang="x-none" altLang="en-US"/>
          </a:p>
          <a:p>
            <a:pPr marL="457200" indent="-457200">
              <a:buClr>
                <a:schemeClr val="accent1"/>
              </a:buClr>
              <a:buFont typeface="Wingdings" panose="05000000000000000000" charset="2"/>
              <a:buChar char=""/>
            </a:pPr>
            <a:endParaRPr lang="x-none" altLang="en-US"/>
          </a:p>
        </p:txBody>
      </p:sp>
      <p:sp>
        <p:nvSpPr>
          <p:cNvPr id="4" name="Slide Number Placeholder 3"/>
          <p:cNvSpPr>
            <a:spLocks noGrp="1"/>
          </p:cNvSpPr>
          <p:nvPr>
            <p:ph type="sldNum" sz="quarter" idx="12"/>
          </p:nvPr>
        </p:nvSpPr>
        <p:spPr/>
        <p:txBody>
          <a:bodyPr/>
          <a:lstStyle/>
          <a:p>
            <a:fld id="{D57F1E4F-1CFF-5643-939E-217C01CDF565}" type="slidenum">
              <a:rPr lang="en-US" dirty="0"/>
              <a:t>23</a:t>
            </a:fld>
            <a:endParaRPr lang="en-US" dirty="0"/>
          </a:p>
        </p:txBody>
      </p:sp>
      <p:pic>
        <p:nvPicPr>
          <p:cNvPr id="6" name="Picture 5" descr="Screenshot from 2018-08-04 01-29-26"/>
          <p:cNvPicPr>
            <a:picLocks noChangeAspect="1"/>
          </p:cNvPicPr>
          <p:nvPr/>
        </p:nvPicPr>
        <p:blipFill>
          <a:blip r:embed="rId2"/>
          <a:stretch>
            <a:fillRect/>
          </a:stretch>
        </p:blipFill>
        <p:spPr>
          <a:xfrm>
            <a:off x="5450840" y="1537970"/>
            <a:ext cx="6736715" cy="468820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190500" y="873125"/>
            <a:ext cx="10133965" cy="5678805"/>
          </a:xfrm>
        </p:spPr>
        <p:txBody>
          <a:bodyPr>
            <a:normAutofit lnSpcReduction="10000"/>
          </a:bodyPr>
          <a:lstStyle/>
          <a:p>
            <a:pPr marL="0" indent="0">
              <a:buNone/>
            </a:pPr>
            <a:r>
              <a:rPr lang="x-none" altLang="en-US" dirty="0">
                <a:ln w="22225">
                  <a:solidFill>
                    <a:schemeClr val="accent2"/>
                  </a:solidFill>
                  <a:prstDash val="solid"/>
                </a:ln>
                <a:solidFill>
                  <a:schemeClr val="accent2">
                    <a:lumMod val="40000"/>
                    <a:lumOff val="60000"/>
                  </a:schemeClr>
                </a:solidFill>
                <a:sym typeface="+mn-ea"/>
              </a:rPr>
              <a:t>4. Directory block </a:t>
            </a:r>
            <a:endParaRPr lang="x-none" altLang="en-US" dirty="0"/>
          </a:p>
          <a:p>
            <a:pPr marL="457200" indent="-457200">
              <a:buClr>
                <a:schemeClr val="accent1"/>
              </a:buClr>
              <a:buFont typeface="Wingdings" panose="05000000000000000000" charset="2"/>
              <a:buChar char=""/>
            </a:pPr>
            <a:r>
              <a:rPr lang="x-none" altLang="en-US" dirty="0" smtClean="0"/>
              <a:t>Block </a:t>
            </a:r>
            <a:r>
              <a:rPr lang="x-none" altLang="en-US" dirty="0"/>
              <a:t>header: </a:t>
            </a:r>
          </a:p>
          <a:p>
            <a:pPr marL="914400" lvl="1" indent="-457200">
              <a:buClr>
                <a:schemeClr val="accent1"/>
              </a:buClr>
              <a:buFont typeface="Wingdings" panose="05000000000000000000" charset="2"/>
              <a:buChar char=""/>
            </a:pPr>
            <a:r>
              <a:rPr lang="x-none" altLang="en-US" sz="2800" dirty="0">
                <a:sym typeface="+mn-ea"/>
              </a:rPr>
              <a:t>Merkle root</a:t>
            </a:r>
            <a:endParaRPr lang="x-none" altLang="en-US" sz="2800" dirty="0"/>
          </a:p>
          <a:p>
            <a:pPr marL="914400" lvl="1" indent="-457200">
              <a:buClr>
                <a:schemeClr val="accent1"/>
              </a:buClr>
              <a:buFont typeface="Wingdings" panose="05000000000000000000" charset="2"/>
              <a:buChar char=""/>
            </a:pPr>
            <a:r>
              <a:rPr lang="x-none" altLang="en-US" sz="2800" dirty="0">
                <a:sym typeface="+mn-ea"/>
              </a:rPr>
              <a:t>Hash of the previous </a:t>
            </a:r>
            <a:endParaRPr lang="x-none" altLang="en-US" sz="2800" dirty="0"/>
          </a:p>
          <a:p>
            <a:pPr marL="457200" lvl="1" indent="0">
              <a:buClr>
                <a:schemeClr val="accent1"/>
              </a:buClr>
              <a:buFont typeface="Wingdings" panose="05000000000000000000" charset="2"/>
              <a:buNone/>
            </a:pPr>
            <a:r>
              <a:rPr lang="x-none" altLang="en-US" sz="2800" dirty="0">
                <a:sym typeface="+mn-ea"/>
              </a:rPr>
              <a:t>	Directory Block.</a:t>
            </a:r>
            <a:endParaRPr lang="x-none" altLang="en-US" sz="2800" dirty="0"/>
          </a:p>
          <a:p>
            <a:pPr marL="457200" indent="-457200">
              <a:buClr>
                <a:schemeClr val="accent1"/>
              </a:buClr>
              <a:buFont typeface="Wingdings" panose="05000000000000000000" charset="2"/>
              <a:buChar char=""/>
            </a:pPr>
            <a:r>
              <a:rPr lang="x-none" altLang="en-US" dirty="0"/>
              <a:t>Block body:</a:t>
            </a:r>
          </a:p>
          <a:p>
            <a:pPr marL="914400" lvl="1" indent="-457200">
              <a:buClr>
                <a:schemeClr val="accent1"/>
              </a:buClr>
              <a:buFont typeface="Wingdings" panose="05000000000000000000" charset="2"/>
              <a:buChar char=""/>
            </a:pPr>
            <a:r>
              <a:rPr lang="x-none" altLang="en-US" dirty="0"/>
              <a:t>ChainID</a:t>
            </a:r>
          </a:p>
          <a:p>
            <a:pPr marL="914400" lvl="1" indent="-457200">
              <a:buClr>
                <a:schemeClr val="accent1"/>
              </a:buClr>
              <a:buFont typeface="Wingdings" panose="05000000000000000000" charset="2"/>
              <a:buChar char=""/>
            </a:pPr>
            <a:r>
              <a:rPr lang="x-none" altLang="en-US" dirty="0"/>
              <a:t>Entry Block Merkle </a:t>
            </a:r>
          </a:p>
          <a:p>
            <a:pPr marL="457200" lvl="1" indent="0">
              <a:buClr>
                <a:schemeClr val="accent1"/>
              </a:buClr>
              <a:buFont typeface="Wingdings" panose="05000000000000000000" charset="2"/>
              <a:buNone/>
            </a:pPr>
            <a:r>
              <a:rPr lang="x-none" altLang="en-US" dirty="0"/>
              <a:t>	Roots.  </a:t>
            </a:r>
          </a:p>
          <a:p>
            <a:pPr marL="457200" lvl="1" indent="0">
              <a:buClr>
                <a:schemeClr val="accent1"/>
              </a:buClr>
              <a:buFont typeface="Wingdings" panose="05000000000000000000" charset="2"/>
              <a:buNone/>
            </a:pPr>
            <a:r>
              <a:rPr lang="x-none" altLang="en-US" dirty="0"/>
              <a:t>(sorted by ChainID)  </a:t>
            </a:r>
          </a:p>
          <a:p>
            <a:pPr marL="0" indent="0">
              <a:buClr>
                <a:schemeClr val="accent1"/>
              </a:buClr>
              <a:buFont typeface="Wingdings" panose="05000000000000000000" charset="2"/>
              <a:buNone/>
            </a:pPr>
            <a:r>
              <a:rPr lang="x-none" altLang="en-US" dirty="0"/>
              <a:t>	  </a:t>
            </a:r>
          </a:p>
          <a:p>
            <a:pPr marL="457200" indent="-457200">
              <a:buClr>
                <a:schemeClr val="accent1"/>
              </a:buClr>
              <a:buFont typeface="Wingdings" panose="05000000000000000000" charset="2"/>
              <a:buChar char=""/>
            </a:pPr>
            <a:endParaRPr lang="x-none" altLang="en-US" dirty="0"/>
          </a:p>
          <a:p>
            <a:pPr marL="914400" lvl="1" indent="-457200">
              <a:buClr>
                <a:schemeClr val="accent1"/>
              </a:buClr>
              <a:buFont typeface="Wingdings" panose="05000000000000000000" charset="2"/>
              <a:buChar char=""/>
            </a:pPr>
            <a:endParaRPr lang="x-none" altLang="en-US" dirty="0"/>
          </a:p>
          <a:p>
            <a:pPr marL="800100" lvl="1" indent="-342900">
              <a:buClr>
                <a:schemeClr val="accent1"/>
              </a:buClr>
              <a:buFont typeface="Wingdings" panose="05000000000000000000" charset="2"/>
              <a:buChar char=""/>
            </a:pPr>
            <a:endParaRPr lang="x-none" altLang="en-US" dirty="0"/>
          </a:p>
          <a:p>
            <a:pPr marL="457200" lvl="1" indent="0">
              <a:buClr>
                <a:schemeClr val="accent1"/>
              </a:buClr>
              <a:buFont typeface="Wingdings" panose="05000000000000000000" charset="2"/>
              <a:buNone/>
            </a:pPr>
            <a:endParaRPr lang="x-none" alt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24</a:t>
            </a:fld>
            <a:endParaRPr lang="en-US" dirty="0"/>
          </a:p>
        </p:txBody>
      </p:sp>
      <p:pic>
        <p:nvPicPr>
          <p:cNvPr id="12" name="Picture 11" descr="nhiuDIR"/>
          <p:cNvPicPr>
            <a:picLocks noChangeAspect="1"/>
          </p:cNvPicPr>
          <p:nvPr/>
        </p:nvPicPr>
        <p:blipFill>
          <a:blip r:embed="rId3"/>
          <a:stretch>
            <a:fillRect/>
          </a:stretch>
        </p:blipFill>
        <p:spPr>
          <a:xfrm>
            <a:off x="5114925" y="1018540"/>
            <a:ext cx="7075805" cy="5207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76275"/>
          </a:xfrm>
        </p:spPr>
        <p:txBody>
          <a:bodyPr/>
          <a:lstStyle/>
          <a:p>
            <a:r>
              <a:rPr lang="x-none" altLang="en-US">
                <a:sym typeface="+mn-ea"/>
              </a:rPr>
              <a:t>Factom Data Structure </a:t>
            </a:r>
            <a:endParaRPr lang="x-none" altLang="en-US"/>
          </a:p>
          <a:p>
            <a:endParaRPr lang="en-US"/>
          </a:p>
        </p:txBody>
      </p:sp>
      <p:sp>
        <p:nvSpPr>
          <p:cNvPr id="3" name="Content Placeholder 2"/>
          <p:cNvSpPr>
            <a:spLocks noGrp="1"/>
          </p:cNvSpPr>
          <p:nvPr>
            <p:ph idx="1"/>
          </p:nvPr>
        </p:nvSpPr>
        <p:spPr>
          <a:xfrm>
            <a:off x="65405" y="876935"/>
            <a:ext cx="5949950" cy="5678805"/>
          </a:xfrm>
        </p:spPr>
        <p:txBody>
          <a:bodyPr/>
          <a:lstStyle/>
          <a:p>
            <a:pPr marL="0" indent="0">
              <a:buNone/>
            </a:pPr>
            <a:r>
              <a:rPr lang="x-none" altLang="en-US">
                <a:ln w="22225">
                  <a:solidFill>
                    <a:schemeClr val="accent2"/>
                  </a:solidFill>
                  <a:prstDash val="solid"/>
                </a:ln>
                <a:solidFill>
                  <a:schemeClr val="accent2">
                    <a:lumMod val="40000"/>
                    <a:lumOff val="60000"/>
                  </a:schemeClr>
                </a:solidFill>
                <a:sym typeface="+mn-ea"/>
              </a:rPr>
              <a:t>4. Directory block </a:t>
            </a:r>
            <a:endParaRPr lang="x-none" altLang="en-US"/>
          </a:p>
          <a:p>
            <a:pPr marL="457200" indent="-457200">
              <a:buClr>
                <a:schemeClr val="accent1"/>
              </a:buClr>
              <a:buFont typeface="Wingdings" panose="05000000000000000000" charset="2"/>
              <a:buChar char=""/>
            </a:pPr>
            <a:r>
              <a:rPr lang="x-none" altLang="en-US"/>
              <a:t> Sau mỗi 10p, DB được tạo, </a:t>
            </a:r>
          </a:p>
          <a:p>
            <a:pPr marL="914400" lvl="1" indent="-457200">
              <a:buClr>
                <a:schemeClr val="accent1"/>
              </a:buClr>
              <a:buFont typeface="Wingdings" panose="05000000000000000000" charset="2"/>
              <a:buChar char=""/>
            </a:pPr>
            <a:r>
              <a:rPr lang="x-none" altLang="en-US"/>
              <a:t>Các FeS ký lên hash of the DB</a:t>
            </a:r>
          </a:p>
          <a:p>
            <a:pPr marL="457200" lvl="1" indent="0">
              <a:buClr>
                <a:schemeClr val="accent1"/>
              </a:buClr>
              <a:buFont typeface="Wingdings" panose="05000000000000000000" charset="2"/>
              <a:buNone/>
            </a:pPr>
            <a:r>
              <a:rPr lang="x-none" altLang="en-US"/>
              <a:t>	và Merkle root of the DB</a:t>
            </a:r>
          </a:p>
          <a:p>
            <a:pPr marL="457200" lvl="1" indent="0">
              <a:buClr>
                <a:schemeClr val="accent1"/>
              </a:buClr>
              <a:buFont typeface="Wingdings" panose="05000000000000000000" charset="2"/>
              <a:buChar char=""/>
            </a:pPr>
            <a:r>
              <a:rPr lang="x-none" altLang="en-US"/>
              <a:t> 	Server 1 của phút cuối có </a:t>
            </a:r>
          </a:p>
          <a:p>
            <a:pPr marL="914400" lvl="2" indent="0">
              <a:buClr>
                <a:schemeClr val="accent1"/>
              </a:buClr>
              <a:buFont typeface="Wingdings" panose="05000000000000000000" charset="2"/>
              <a:buNone/>
            </a:pPr>
            <a:r>
              <a:rPr lang="x-none" altLang="en-US"/>
              <a:t>nhiệm vụ </a:t>
            </a:r>
            <a:r>
              <a:rPr lang="x-none" altLang="en-US" u="sng"/>
              <a:t>records the Merkle root</a:t>
            </a:r>
          </a:p>
          <a:p>
            <a:pPr marL="914400" lvl="2" indent="0">
              <a:buClr>
                <a:schemeClr val="accent1"/>
              </a:buClr>
              <a:buFont typeface="Wingdings" panose="05000000000000000000" charset="2"/>
              <a:buNone/>
            </a:pPr>
            <a:r>
              <a:rPr lang="x-none" altLang="en-US" u="sng"/>
              <a:t> into the Bitcoin blockchain</a:t>
            </a:r>
          </a:p>
          <a:p>
            <a:pPr marL="457200" lvl="1" indent="0">
              <a:buClr>
                <a:schemeClr val="accent1"/>
              </a:buClr>
              <a:buFont typeface="Wingdings" panose="05000000000000000000" charset="2"/>
              <a:buNone/>
            </a:pPr>
            <a:endParaRPr lang="x-none" altLang="en-US" u="sng"/>
          </a:p>
          <a:p>
            <a:pPr marL="457200" lvl="1" indent="0">
              <a:buClr>
                <a:schemeClr val="accent1"/>
              </a:buClr>
              <a:buFont typeface="Wingdings" panose="05000000000000000000" charset="2"/>
              <a:buNone/>
            </a:pPr>
            <a:r>
              <a:rPr lang="x-none" altLang="en-US"/>
              <a:t> </a:t>
            </a:r>
          </a:p>
        </p:txBody>
      </p:sp>
      <p:sp>
        <p:nvSpPr>
          <p:cNvPr id="4" name="Slide Number Placeholder 3"/>
          <p:cNvSpPr>
            <a:spLocks noGrp="1"/>
          </p:cNvSpPr>
          <p:nvPr>
            <p:ph type="sldNum" sz="quarter" idx="12"/>
          </p:nvPr>
        </p:nvSpPr>
        <p:spPr/>
        <p:txBody>
          <a:bodyPr/>
          <a:lstStyle/>
          <a:p>
            <a:fld id="{D57F1E4F-1CFF-5643-939E-217C01CDF565}" type="slidenum">
              <a:rPr lang="en-US" dirty="0"/>
              <a:t>25</a:t>
            </a:fld>
            <a:endParaRPr lang="en-US" dirty="0"/>
          </a:p>
        </p:txBody>
      </p:sp>
      <p:pic>
        <p:nvPicPr>
          <p:cNvPr id="13" name="Content Placeholder 5" descr="Neo"/>
          <p:cNvPicPr>
            <a:picLocks noChangeAspect="1"/>
          </p:cNvPicPr>
          <p:nvPr/>
        </p:nvPicPr>
        <p:blipFill>
          <a:blip r:embed="rId3"/>
          <a:stretch>
            <a:fillRect/>
          </a:stretch>
        </p:blipFill>
        <p:spPr>
          <a:xfrm>
            <a:off x="6450965" y="749935"/>
            <a:ext cx="5532120" cy="547560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altLang="en-US"/>
              <a:t>Tài liệu tham khảo </a:t>
            </a:r>
          </a:p>
        </p:txBody>
      </p:sp>
      <p:sp>
        <p:nvSpPr>
          <p:cNvPr id="4" name="Slide Number Placeholder 3"/>
          <p:cNvSpPr>
            <a:spLocks noGrp="1"/>
          </p:cNvSpPr>
          <p:nvPr>
            <p:ph type="sldNum" sz="quarter" idx="12"/>
          </p:nvPr>
        </p:nvSpPr>
        <p:spPr/>
        <p:txBody>
          <a:bodyPr/>
          <a:lstStyle/>
          <a:p>
            <a:fld id="{D57F1E4F-1CFF-5643-939E-217C01CDF565}" type="slidenum">
              <a:rPr lang="en-US" dirty="0"/>
              <a:t>26</a:t>
            </a:fld>
            <a:endParaRPr lang="en-US" dirty="0"/>
          </a:p>
        </p:txBody>
      </p:sp>
      <p:sp>
        <p:nvSpPr>
          <p:cNvPr id="7" name="Content Placeholder 6"/>
          <p:cNvSpPr>
            <a:spLocks noGrp="1"/>
          </p:cNvSpPr>
          <p:nvPr>
            <p:ph idx="1"/>
          </p:nvPr>
        </p:nvSpPr>
        <p:spPr>
          <a:xfrm>
            <a:off x="234315" y="1042670"/>
            <a:ext cx="10089515" cy="5506720"/>
          </a:xfrm>
        </p:spPr>
        <p:txBody>
          <a:bodyPr/>
          <a:lstStyle/>
          <a:p>
            <a:r>
              <a:rPr lang="en-US"/>
              <a:t>https://explorer.factom.com</a:t>
            </a:r>
          </a:p>
          <a:p>
            <a:r>
              <a:rPr lang="en-US"/>
              <a:t>https://github.com/FactomProject/FactomDocs/blob/master/factomDataStructureDetails.md</a:t>
            </a:r>
          </a:p>
          <a:p>
            <a:r>
              <a:rPr lang="en-US"/>
              <a:t>https://github.com/FactomProject/FactomDocs/blob/master/Factom_Whitepaper_v1.2.pdf</a:t>
            </a:r>
          </a:p>
          <a:p>
            <a:r>
              <a:rPr lang="en-US"/>
              <a:t>https://github.com/FactomProject/FactomDocs/blob/master/FactomLedgerbyConsensus.pdf</a:t>
            </a:r>
          </a:p>
          <a:p>
            <a:r>
              <a:rPr lang="en-US"/>
              <a:t>https://www.scribd.com/presentation/49765361/B%E1%BA%A3ng-B%C4%83m-Phan-Tan-DHT-va-M%E1%BA%A1ng-Ngang-Hang-Chord</a:t>
            </a:r>
          </a:p>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Hash Table (DHT)</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5512" y="1580620"/>
            <a:ext cx="8881482" cy="3600294"/>
          </a:xfrm>
        </p:spPr>
      </p:pic>
      <p:sp>
        <p:nvSpPr>
          <p:cNvPr id="4" name="Slide Number Placeholder 3"/>
          <p:cNvSpPr>
            <a:spLocks noGrp="1"/>
          </p:cNvSpPr>
          <p:nvPr>
            <p:ph type="sldNum" sz="quarter" idx="12"/>
          </p:nvPr>
        </p:nvSpPr>
        <p:spPr/>
        <p:txBody>
          <a:bodyPr/>
          <a:lstStyle/>
          <a:p>
            <a:fld id="{D57F1E4F-1CFF-5643-939E-217C01CDF565}" type="slidenum">
              <a:rPr lang="en-US" smtClean="0"/>
              <a:t>27</a:t>
            </a:fld>
            <a:endParaRPr lang="en-US" dirty="0"/>
          </a:p>
        </p:txBody>
      </p:sp>
    </p:spTree>
    <p:extLst>
      <p:ext uri="{BB962C8B-B14F-4D97-AF65-F5344CB8AC3E}">
        <p14:creationId xmlns:p14="http://schemas.microsoft.com/office/powerpoint/2010/main" val="1554288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5925" y="93259"/>
            <a:ext cx="7663952" cy="4766604"/>
          </a:xfrm>
        </p:spPr>
      </p:pic>
      <p:sp>
        <p:nvSpPr>
          <p:cNvPr id="4" name="Slide Number Placeholder 3"/>
          <p:cNvSpPr>
            <a:spLocks noGrp="1"/>
          </p:cNvSpPr>
          <p:nvPr>
            <p:ph type="sldNum" sz="quarter" idx="12"/>
          </p:nvPr>
        </p:nvSpPr>
        <p:spPr/>
        <p:txBody>
          <a:bodyPr/>
          <a:lstStyle/>
          <a:p>
            <a:fld id="{D57F1E4F-1CFF-5643-939E-217C01CDF565}" type="slidenum">
              <a:rPr lang="en-US" smtClean="0"/>
              <a:t>28</a:t>
            </a:fld>
            <a:endParaRPr lang="en-US" dirty="0"/>
          </a:p>
        </p:txBody>
      </p:sp>
      <p:sp>
        <p:nvSpPr>
          <p:cNvPr id="6" name="Rectangle 5"/>
          <p:cNvSpPr/>
          <p:nvPr/>
        </p:nvSpPr>
        <p:spPr>
          <a:xfrm>
            <a:off x="7288702" y="1254534"/>
            <a:ext cx="3807666" cy="1938992"/>
          </a:xfrm>
          <a:prstGeom prst="rect">
            <a:avLst/>
          </a:prstGeom>
        </p:spPr>
        <p:txBody>
          <a:bodyPr wrap="square">
            <a:spAutoFit/>
          </a:bodyPr>
          <a:lstStyle/>
          <a:p>
            <a:r>
              <a:rPr lang="vi-VN" sz="2400" dirty="0" smtClean="0">
                <a:effectLst/>
                <a:latin typeface="Verdana" charset="0"/>
                <a:ea typeface="Verdana" charset="0"/>
                <a:cs typeface="Verdana" charset="0"/>
              </a:rPr>
              <a:t>Không gian địa chỉ: </a:t>
            </a:r>
          </a:p>
          <a:p>
            <a:r>
              <a:rPr lang="vi-VN" sz="2400" dirty="0" smtClean="0">
                <a:effectLst/>
                <a:latin typeface="Verdana" charset="0"/>
                <a:ea typeface="Verdana" charset="0"/>
                <a:cs typeface="Verdana" charset="0"/>
              </a:rPr>
              <a:t>0..2^3-1, ..., 0..2^160-1, ...</a:t>
            </a:r>
          </a:p>
          <a:p>
            <a:endParaRPr lang="vi-VN" sz="2400" dirty="0">
              <a:latin typeface="Verdana" charset="0"/>
              <a:ea typeface="Verdana" charset="0"/>
              <a:cs typeface="Verdana" charset="0"/>
            </a:endParaRPr>
          </a:p>
          <a:p>
            <a:endParaRPr lang="en-US" sz="2400" dirty="0">
              <a:effectLst/>
              <a:latin typeface="Verdana" charset="0"/>
              <a:ea typeface="Verdana" charset="0"/>
              <a:cs typeface="Verdana" charset="0"/>
            </a:endParaRPr>
          </a:p>
        </p:txBody>
      </p:sp>
      <p:sp>
        <p:nvSpPr>
          <p:cNvPr id="7" name="Rectangle 6"/>
          <p:cNvSpPr/>
          <p:nvPr/>
        </p:nvSpPr>
        <p:spPr>
          <a:xfrm>
            <a:off x="1515762" y="5265519"/>
            <a:ext cx="7974227" cy="1384995"/>
          </a:xfrm>
          <a:prstGeom prst="rect">
            <a:avLst/>
          </a:prstGeom>
        </p:spPr>
        <p:txBody>
          <a:bodyPr wrap="square">
            <a:spAutoFit/>
          </a:bodyPr>
          <a:lstStyle/>
          <a:p>
            <a:pPr algn="ctr"/>
            <a:r>
              <a:rPr lang="en-US" sz="2800" dirty="0" err="1">
                <a:latin typeface="Verdana" charset="0"/>
                <a:ea typeface="Verdana" charset="0"/>
                <a:cs typeface="Verdana" charset="0"/>
              </a:rPr>
              <a:t>NodeID</a:t>
            </a:r>
            <a:r>
              <a:rPr lang="en-US" sz="2800" dirty="0">
                <a:latin typeface="Verdana" charset="0"/>
                <a:ea typeface="Verdana" charset="0"/>
                <a:cs typeface="Verdana" charset="0"/>
              </a:rPr>
              <a:t> = SHA-1(Node IP Address) </a:t>
            </a:r>
          </a:p>
          <a:p>
            <a:pPr algn="ctr"/>
            <a:r>
              <a:rPr lang="en-US" sz="2800" dirty="0">
                <a:latin typeface="Verdana" charset="0"/>
                <a:ea typeface="Verdana" charset="0"/>
                <a:cs typeface="Verdana" charset="0"/>
              </a:rPr>
              <a:t>Key = SHA-1(</a:t>
            </a:r>
            <a:r>
              <a:rPr lang="en-US" sz="2800" dirty="0" err="1">
                <a:latin typeface="Verdana" charset="0"/>
                <a:ea typeface="Verdana" charset="0"/>
                <a:cs typeface="Verdana" charset="0"/>
              </a:rPr>
              <a:t>tên</a:t>
            </a:r>
            <a:r>
              <a:rPr lang="en-US" sz="2800" dirty="0">
                <a:latin typeface="Verdana" charset="0"/>
                <a:ea typeface="Verdana" charset="0"/>
                <a:cs typeface="Verdana" charset="0"/>
              </a:rPr>
              <a:t> </a:t>
            </a:r>
            <a:r>
              <a:rPr lang="en-US" sz="2800" dirty="0" smtClean="0">
                <a:latin typeface="Verdana" charset="0"/>
                <a:ea typeface="Verdana" charset="0"/>
                <a:cs typeface="Verdana" charset="0"/>
              </a:rPr>
              <a:t>file) </a:t>
            </a:r>
            <a:r>
              <a:rPr lang="en-US" sz="2800" dirty="0">
                <a:latin typeface="Verdana" charset="0"/>
                <a:ea typeface="Verdana" charset="0"/>
                <a:cs typeface="Verdana" charset="0"/>
              </a:rPr>
              <a:t/>
            </a:r>
            <a:br>
              <a:rPr lang="en-US" sz="2800" dirty="0">
                <a:latin typeface="Verdana" charset="0"/>
                <a:ea typeface="Verdana" charset="0"/>
                <a:cs typeface="Verdana" charset="0"/>
              </a:rPr>
            </a:br>
            <a:endParaRPr lang="en-US" sz="2800" dirty="0">
              <a:latin typeface="Verdana" charset="0"/>
              <a:ea typeface="Verdana" charset="0"/>
              <a:cs typeface="Verdana" charset="0"/>
            </a:endParaRPr>
          </a:p>
        </p:txBody>
      </p:sp>
    </p:spTree>
    <p:extLst>
      <p:ext uri="{BB962C8B-B14F-4D97-AF65-F5344CB8AC3E}">
        <p14:creationId xmlns:p14="http://schemas.microsoft.com/office/powerpoint/2010/main" val="633288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3376" y="501032"/>
            <a:ext cx="8425462" cy="5541422"/>
          </a:xfrm>
        </p:spPr>
      </p:pic>
      <p:sp>
        <p:nvSpPr>
          <p:cNvPr id="4" name="Slide Number Placeholder 3"/>
          <p:cNvSpPr>
            <a:spLocks noGrp="1"/>
          </p:cNvSpPr>
          <p:nvPr>
            <p:ph type="sldNum" sz="quarter" idx="12"/>
          </p:nvPr>
        </p:nvSpPr>
        <p:spPr/>
        <p:txBody>
          <a:bodyPr/>
          <a:lstStyle/>
          <a:p>
            <a:fld id="{D57F1E4F-1CFF-5643-939E-217C01CDF565}" type="slidenum">
              <a:rPr lang="en-US" smtClean="0"/>
              <a:t>29</a:t>
            </a:fld>
            <a:endParaRPr lang="en-US" dirty="0"/>
          </a:p>
        </p:txBody>
      </p:sp>
    </p:spTree>
    <p:extLst>
      <p:ext uri="{BB962C8B-B14F-4D97-AF65-F5344CB8AC3E}">
        <p14:creationId xmlns:p14="http://schemas.microsoft.com/office/powerpoint/2010/main" val="1638267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dirty="0" smtClean="0"/>
              <a:t>Nội dung trình bày</a:t>
            </a:r>
            <a:endParaRPr lang="en-US" dirty="0"/>
          </a:p>
        </p:txBody>
      </p:sp>
      <p:sp>
        <p:nvSpPr>
          <p:cNvPr id="3" name="Content Placeholder 2"/>
          <p:cNvSpPr>
            <a:spLocks noGrp="1"/>
          </p:cNvSpPr>
          <p:nvPr>
            <p:ph idx="1"/>
          </p:nvPr>
        </p:nvSpPr>
        <p:spPr/>
        <p:txBody>
          <a:bodyPr/>
          <a:lstStyle/>
          <a:p>
            <a:endParaRPr lang="vi-VN" dirty="0" smtClean="0"/>
          </a:p>
          <a:p>
            <a:endParaRPr lang="x-none" alt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t>3</a:t>
            </a:fld>
            <a:endParaRPr lang="en-US" dirty="0"/>
          </a:p>
        </p:txBody>
      </p:sp>
    </p:spTree>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7185" y="315595"/>
            <a:ext cx="10164445" cy="702945"/>
          </a:xfrm>
        </p:spPr>
        <p:txBody>
          <a:bodyPr>
            <a:noAutofit/>
          </a:bodyPr>
          <a:lstStyle/>
          <a:p>
            <a:r>
              <a:rPr lang="x-none" sz="4000" dirty="0"/>
              <a:t>Tổng quan hệ thống </a:t>
            </a:r>
          </a:p>
        </p:txBody>
      </p:sp>
      <p:sp>
        <p:nvSpPr>
          <p:cNvPr id="4" name="Slide Number Placeholder 3"/>
          <p:cNvSpPr>
            <a:spLocks noGrp="1"/>
          </p:cNvSpPr>
          <p:nvPr>
            <p:ph type="sldNum" sz="quarter" idx="12"/>
          </p:nvPr>
        </p:nvSpPr>
        <p:spPr/>
        <p:txBody>
          <a:bodyPr/>
          <a:lstStyle/>
          <a:p>
            <a:fld id="{D57F1E4F-1CFF-5643-939E-217C01CDF565}" type="slidenum">
              <a:rPr lang="en-US" smtClean="0"/>
              <a:t>4</a:t>
            </a:fld>
            <a:endParaRPr lang="en-US" dirty="0"/>
          </a:p>
        </p:txBody>
      </p:sp>
      <p:sp>
        <p:nvSpPr>
          <p:cNvPr id="8" name="Text Box 7"/>
          <p:cNvSpPr txBox="1"/>
          <p:nvPr/>
        </p:nvSpPr>
        <p:spPr>
          <a:xfrm>
            <a:off x="5579110" y="1635760"/>
            <a:ext cx="4972050" cy="436880"/>
          </a:xfrm>
          <a:prstGeom prst="rect">
            <a:avLst/>
          </a:prstGeom>
          <a:noFill/>
        </p:spPr>
        <p:txBody>
          <a:bodyPr wrap="square" rtlCol="0">
            <a:spAutoFit/>
          </a:bodyPr>
          <a:lstStyle/>
          <a:p>
            <a:r>
              <a:rPr lang="x-none" altLang="en-US"/>
              <a:t>df </a:t>
            </a:r>
          </a:p>
        </p:txBody>
      </p:sp>
      <p:pic>
        <p:nvPicPr>
          <p:cNvPr id="12" name="Picture 11" descr="Screenshot from 2018-08-03 20-14-26"/>
          <p:cNvPicPr>
            <a:picLocks noChangeAspect="1"/>
          </p:cNvPicPr>
          <p:nvPr/>
        </p:nvPicPr>
        <p:blipFill>
          <a:blip r:embed="rId3"/>
          <a:stretch>
            <a:fillRect/>
          </a:stretch>
        </p:blipFill>
        <p:spPr>
          <a:xfrm>
            <a:off x="-4445" y="1018540"/>
            <a:ext cx="7696200" cy="5259070"/>
          </a:xfrm>
          <a:prstGeom prst="rect">
            <a:avLst/>
          </a:prstGeom>
        </p:spPr>
      </p:pic>
      <p:sp>
        <p:nvSpPr>
          <p:cNvPr id="13" name="Text Box 12"/>
          <p:cNvSpPr txBox="1"/>
          <p:nvPr/>
        </p:nvSpPr>
        <p:spPr>
          <a:xfrm>
            <a:off x="7691755" y="4589145"/>
            <a:ext cx="4608195" cy="2001520"/>
          </a:xfrm>
          <a:prstGeom prst="rect">
            <a:avLst/>
          </a:prstGeom>
          <a:noFill/>
        </p:spPr>
        <p:txBody>
          <a:bodyPr wrap="square" rtlCol="0">
            <a:spAutoFit/>
          </a:bodyPr>
          <a:lstStyle/>
          <a:p>
            <a:r>
              <a:rPr lang="x-none" altLang="en-US" sz="2000"/>
              <a:t>*Các tương tác chính:</a:t>
            </a:r>
          </a:p>
          <a:p>
            <a:r>
              <a:rPr lang="x-none" altLang="en-US" sz="2000"/>
              <a:t>1. Giao dịch mua EC bằng Factoid   </a:t>
            </a:r>
          </a:p>
          <a:p>
            <a:r>
              <a:rPr lang="x-none" altLang="en-US" sz="2000"/>
              <a:t>2. Hoạt động ghi dữ liệu vào hệ thống </a:t>
            </a:r>
          </a:p>
          <a:p>
            <a:r>
              <a:rPr lang="x-none" altLang="en-US" sz="2000"/>
              <a:t>3. Quá trình tạo EB và DB</a:t>
            </a:r>
          </a:p>
          <a:p>
            <a:r>
              <a:rPr lang="x-none" altLang="en-US" sz="2000"/>
              <a:t>4. Quá trình ghi dữ liệu vào Bitcoin Blockchain </a:t>
            </a:r>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ym typeface="+mn-ea"/>
              </a:rPr>
              <a:t>Factom Network Structure</a:t>
            </a:r>
            <a:endParaRPr lang="en-US"/>
          </a:p>
          <a:p>
            <a:endParaRPr lang="en-US"/>
          </a:p>
        </p:txBody>
      </p:sp>
      <p:pic>
        <p:nvPicPr>
          <p:cNvPr id="5" name="Content Placeholder 4" descr="Screenshot from 2018-08-03 20-51-41"/>
          <p:cNvPicPr>
            <a:picLocks noGrp="1" noChangeAspect="1"/>
          </p:cNvPicPr>
          <p:nvPr>
            <p:ph idx="1"/>
          </p:nvPr>
        </p:nvPicPr>
        <p:blipFill>
          <a:blip r:embed="rId2"/>
          <a:stretch>
            <a:fillRect/>
          </a:stretch>
        </p:blipFill>
        <p:spPr>
          <a:xfrm>
            <a:off x="1294765" y="1045210"/>
            <a:ext cx="9828530" cy="5545455"/>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dirty="0"/>
              <a:t>5</a:t>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Factom Network Structure</a:t>
            </a:r>
          </a:p>
        </p:txBody>
      </p:sp>
      <p:sp>
        <p:nvSpPr>
          <p:cNvPr id="3" name="Content Placeholder 2"/>
          <p:cNvSpPr>
            <a:spLocks noGrp="1"/>
          </p:cNvSpPr>
          <p:nvPr>
            <p:ph idx="1"/>
          </p:nvPr>
        </p:nvSpPr>
        <p:spPr>
          <a:xfrm>
            <a:off x="235585" y="1156970"/>
            <a:ext cx="11475085" cy="5394325"/>
          </a:xfrm>
        </p:spPr>
        <p:txBody>
          <a:bodyPr/>
          <a:lstStyle/>
          <a:p>
            <a:pPr marL="457200" indent="-457200">
              <a:buClr>
                <a:schemeClr val="accent1"/>
              </a:buClr>
              <a:buFont typeface="东文宋体" charset="0"/>
              <a:buChar char="■"/>
            </a:pPr>
            <a:r>
              <a:rPr lang="x-none" altLang="en-US" sz="2400">
                <a:ln w="22225">
                  <a:solidFill>
                    <a:schemeClr val="accent2"/>
                  </a:solidFill>
                  <a:prstDash val="solid"/>
                </a:ln>
                <a:solidFill>
                  <a:schemeClr val="accent2">
                    <a:lumMod val="40000"/>
                    <a:lumOff val="60000"/>
                  </a:schemeClr>
                </a:solidFill>
                <a:effectLst/>
                <a:sym typeface="+mn-ea"/>
              </a:rPr>
              <a:t>Federated Server(FeS)</a:t>
            </a:r>
            <a:r>
              <a:rPr lang="x-none" altLang="en-US" sz="2400">
                <a:sym typeface="+mn-ea"/>
              </a:rPr>
              <a:t>: là máy chủ chính của mạng lưới Factom. Đây là nơi duy nhất có thể ghi dữ liệu vào blockchain và nhận được phần thưởng là Factoid.</a:t>
            </a:r>
          </a:p>
          <a:p>
            <a:pPr marL="457200" indent="-457200">
              <a:buClr>
                <a:schemeClr val="accent1"/>
              </a:buClr>
              <a:buFont typeface="东文宋体" charset="0"/>
              <a:buChar char="■"/>
            </a:pPr>
            <a:r>
              <a:rPr lang="x-none" altLang="en-US" sz="2400">
                <a:ln w="22225">
                  <a:solidFill>
                    <a:schemeClr val="accent2"/>
                  </a:solidFill>
                  <a:prstDash val="solid"/>
                </a:ln>
                <a:solidFill>
                  <a:schemeClr val="accent2">
                    <a:lumMod val="40000"/>
                    <a:lumOff val="60000"/>
                  </a:schemeClr>
                </a:solidFill>
                <a:effectLst/>
                <a:sym typeface="+mn-ea"/>
              </a:rPr>
              <a:t>Audit Server(AuS)</a:t>
            </a:r>
            <a:r>
              <a:rPr lang="x-none" altLang="en-US" sz="2400">
                <a:sym typeface="+mn-ea"/>
              </a:rPr>
              <a:t>: giám sát các hoạt động của Federated Server. Nếu một Federated Server làm sai, nó sẽ bị hạ cấp thành Audit Server, và một trong các Audit Server sẽ được nâng cấp lên thành Federated Server. </a:t>
            </a:r>
          </a:p>
          <a:p>
            <a:pPr marL="457200" indent="-457200">
              <a:buClr>
                <a:schemeClr val="accent1"/>
              </a:buClr>
              <a:buFont typeface="东文宋体" charset="0"/>
              <a:buChar char="■"/>
            </a:pPr>
            <a:r>
              <a:rPr lang="x-none" altLang="en-US" sz="2400">
                <a:ln w="22225">
                  <a:solidFill>
                    <a:schemeClr val="accent2"/>
                  </a:solidFill>
                  <a:prstDash val="solid"/>
                </a:ln>
                <a:solidFill>
                  <a:schemeClr val="accent2">
                    <a:lumMod val="40000"/>
                    <a:lumOff val="60000"/>
                  </a:schemeClr>
                </a:solidFill>
                <a:effectLst/>
              </a:rPr>
              <a:t>Follower Server(FoS)</a:t>
            </a:r>
            <a:r>
              <a:rPr lang="x-none" altLang="en-US" sz="2400"/>
              <a:t>: chỉ có thể thực hiện các yêu cầu giao dịch. Khi họ nhận được một yêu cầu, họ sẽ chuyển tiếp nó đến Federated Server.</a:t>
            </a:r>
          </a:p>
          <a:p>
            <a:pPr marL="0" indent="0">
              <a:buNone/>
            </a:pPr>
            <a:endParaRPr lang="x-none" altLang="en-US" sz="2400"/>
          </a:p>
        </p:txBody>
      </p:sp>
      <p:sp>
        <p:nvSpPr>
          <p:cNvPr id="4" name="Slide Number Placeholder 3"/>
          <p:cNvSpPr>
            <a:spLocks noGrp="1"/>
          </p:cNvSpPr>
          <p:nvPr>
            <p:ph type="sldNum" sz="quarter" idx="12"/>
          </p:nvPr>
        </p:nvSpPr>
        <p:spPr/>
        <p:txBody>
          <a:bodyPr/>
          <a:lstStyle/>
          <a:p>
            <a:fld id="{D57F1E4F-1CFF-5643-939E-217C01CDF565}" type="slidenum">
              <a:rPr lang="en-US" dirty="0"/>
              <a:t>6</a:t>
            </a:fld>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The Consensus Algorithm</a:t>
            </a:r>
          </a:p>
        </p:txBody>
      </p:sp>
      <p:sp>
        <p:nvSpPr>
          <p:cNvPr id="3" name="Content Placeholder 2"/>
          <p:cNvSpPr>
            <a:spLocks noGrp="1"/>
          </p:cNvSpPr>
          <p:nvPr>
            <p:ph idx="1"/>
          </p:nvPr>
        </p:nvSpPr>
        <p:spPr>
          <a:xfrm>
            <a:off x="234315" y="1094740"/>
            <a:ext cx="11438255" cy="5455285"/>
          </a:xfrm>
        </p:spPr>
        <p:txBody>
          <a:bodyPr/>
          <a:lstStyle/>
          <a:p>
            <a:pPr marL="0" indent="0">
              <a:buNone/>
            </a:pPr>
            <a:r>
              <a:rPr lang="x-none" altLang="en-US">
                <a:ln w="22225">
                  <a:solidFill>
                    <a:schemeClr val="accent2"/>
                  </a:solidFill>
                  <a:prstDash val="solid"/>
                </a:ln>
                <a:solidFill>
                  <a:schemeClr val="accent2">
                    <a:lumMod val="40000"/>
                    <a:lumOff val="60000"/>
                  </a:schemeClr>
                </a:solidFill>
                <a:effectLst/>
              </a:rPr>
              <a:t>1. Federated Servers and Audit Servers</a:t>
            </a:r>
          </a:p>
          <a:p>
            <a:pPr marL="0" indent="0">
              <a:buNone/>
            </a:pPr>
            <a:r>
              <a:rPr lang="x-none" altLang="en-US">
                <a:ln w="22225">
                  <a:solidFill>
                    <a:schemeClr val="accent2"/>
                  </a:solidFill>
                  <a:prstDash val="solid"/>
                </a:ln>
                <a:solidFill>
                  <a:schemeClr val="accent2">
                    <a:lumMod val="40000"/>
                    <a:lumOff val="60000"/>
                  </a:schemeClr>
                </a:solidFill>
                <a:effectLst/>
              </a:rPr>
              <a:t> </a:t>
            </a:r>
          </a:p>
        </p:txBody>
      </p:sp>
      <p:sp>
        <p:nvSpPr>
          <p:cNvPr id="4" name="Slide Number Placeholder 3"/>
          <p:cNvSpPr>
            <a:spLocks noGrp="1"/>
          </p:cNvSpPr>
          <p:nvPr>
            <p:ph type="sldNum" sz="quarter" idx="12"/>
          </p:nvPr>
        </p:nvSpPr>
        <p:spPr/>
        <p:txBody>
          <a:bodyPr/>
          <a:lstStyle/>
          <a:p>
            <a:fld id="{D57F1E4F-1CFF-5643-939E-217C01CDF565}" type="slidenum">
              <a:rPr lang="en-US" dirty="0"/>
              <a:t>7</a:t>
            </a:fld>
            <a:endParaRPr lang="en-US" dirty="0"/>
          </a:p>
        </p:txBody>
      </p:sp>
      <p:pic>
        <p:nvPicPr>
          <p:cNvPr id="5" name="Picture 4" descr="Screenshot from 2018-08-03 15-37-03"/>
          <p:cNvPicPr>
            <a:picLocks noChangeAspect="1"/>
          </p:cNvPicPr>
          <p:nvPr/>
        </p:nvPicPr>
        <p:blipFill>
          <a:blip r:embed="rId2"/>
          <a:stretch>
            <a:fillRect/>
          </a:stretch>
        </p:blipFill>
        <p:spPr>
          <a:xfrm>
            <a:off x="2051685" y="1843405"/>
            <a:ext cx="7936230" cy="47066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a:t>The Consensus Algorithm</a:t>
            </a:r>
          </a:p>
        </p:txBody>
      </p:sp>
      <p:sp>
        <p:nvSpPr>
          <p:cNvPr id="3" name="Content Placeholder 2"/>
          <p:cNvSpPr>
            <a:spLocks noGrp="1"/>
          </p:cNvSpPr>
          <p:nvPr>
            <p:ph idx="1"/>
          </p:nvPr>
        </p:nvSpPr>
        <p:spPr>
          <a:xfrm>
            <a:off x="229870" y="1186180"/>
            <a:ext cx="11438255" cy="5363210"/>
          </a:xfrm>
        </p:spPr>
        <p:txBody>
          <a:bodyPr>
            <a:normAutofit fontScale="97500" lnSpcReduction="10000"/>
          </a:bodyPr>
          <a:lstStyle/>
          <a:p>
            <a:pPr marL="0" indent="0">
              <a:buNone/>
            </a:pPr>
            <a:r>
              <a:rPr lang="x-none" altLang="en-US">
                <a:ln w="22225">
                  <a:solidFill>
                    <a:schemeClr val="accent2"/>
                  </a:solidFill>
                  <a:prstDash val="solid"/>
                </a:ln>
                <a:solidFill>
                  <a:schemeClr val="accent2">
                    <a:lumMod val="40000"/>
                    <a:lumOff val="60000"/>
                  </a:schemeClr>
                </a:solidFill>
                <a:effectLst/>
              </a:rPr>
              <a:t>1. Federated Servers and Audit Servers</a:t>
            </a:r>
          </a:p>
          <a:p>
            <a:pPr marL="457200" indent="-457200">
              <a:buClr>
                <a:schemeClr val="accent1"/>
              </a:buClr>
              <a:buFont typeface="Wingdings" panose="05000000000000000000" charset="2"/>
              <a:buChar char=""/>
            </a:pPr>
            <a:r>
              <a:rPr lang="x-none" altLang="en-US"/>
              <a:t>Factom được run bởi một tập gồm n FeS và n AuS</a:t>
            </a:r>
          </a:p>
          <a:p>
            <a:pPr marL="457200" indent="-457200">
              <a:buClr>
                <a:schemeClr val="accent1"/>
              </a:buClr>
              <a:buFont typeface="Wingdings" panose="05000000000000000000" charset="2"/>
              <a:buChar char=""/>
            </a:pPr>
            <a:r>
              <a:rPr lang="x-none" altLang="en-US"/>
              <a:t>Mỗi server tạo cho mình một Identity</a:t>
            </a:r>
          </a:p>
          <a:p>
            <a:pPr marL="457200" indent="-457200">
              <a:buClr>
                <a:schemeClr val="accent1"/>
              </a:buClr>
              <a:buFont typeface="Wingdings" panose="05000000000000000000" charset="2"/>
              <a:buChar char=""/>
            </a:pPr>
            <a:r>
              <a:rPr lang="x-none" altLang="en-US"/>
              <a:t>User vote cho các server thông qua các Identity này, trọng số của phiếu bầu là khác nhau.</a:t>
            </a:r>
            <a:endParaRPr lang="x-none" altLang="en-US" b="1" u="sng"/>
          </a:p>
          <a:p>
            <a:pPr marL="457200" indent="-457200">
              <a:buClr>
                <a:schemeClr val="accent1"/>
              </a:buClr>
              <a:buFont typeface="Wingdings" panose="05000000000000000000" charset="2"/>
              <a:buChar char=""/>
            </a:pPr>
            <a:r>
              <a:rPr lang="x-none" altLang="en-US"/>
              <a:t>Top </a:t>
            </a:r>
            <a:r>
              <a:rPr lang="x-none" altLang="en-US" b="1"/>
              <a:t>n </a:t>
            </a:r>
            <a:r>
              <a:rPr lang="x-none" altLang="en-US"/>
              <a:t>server đầu tiên sẽ trở thành FeS, </a:t>
            </a:r>
            <a:r>
              <a:rPr lang="x-none" altLang="en-US" b="1"/>
              <a:t>n</a:t>
            </a:r>
            <a:r>
              <a:rPr lang="x-none" altLang="en-US"/>
              <a:t> server tiếp theo là AuS </a:t>
            </a:r>
          </a:p>
          <a:p>
            <a:pPr marL="457200" indent="-457200">
              <a:buClr>
                <a:schemeClr val="accent1"/>
              </a:buClr>
              <a:buFont typeface="Wingdings" panose="05000000000000000000" charset="2"/>
              <a:buChar char=""/>
            </a:pPr>
            <a:r>
              <a:rPr lang="x-none" altLang="en-US"/>
              <a:t>Các server phải post heartbeat trong khoảng thời gian quy định </a:t>
            </a:r>
          </a:p>
          <a:p>
            <a:pPr marL="0" indent="0">
              <a:buClr>
                <a:schemeClr val="accent1"/>
              </a:buClr>
              <a:buFont typeface="Wingdings" panose="05000000000000000000" charset="2"/>
              <a:buNone/>
            </a:pPr>
            <a:r>
              <a:rPr lang="x-none" altLang="en-US" sz="1400"/>
              <a:t>	</a:t>
            </a:r>
          </a:p>
          <a:p>
            <a:pPr marL="0" indent="0">
              <a:buClr>
                <a:schemeClr val="accent1"/>
              </a:buClr>
              <a:buFont typeface="Wingdings" panose="05000000000000000000" charset="2"/>
              <a:buNone/>
            </a:pPr>
            <a:endParaRPr lang="x-none" altLang="en-US" sz="1400"/>
          </a:p>
          <a:p>
            <a:pPr marL="0" indent="0">
              <a:buNone/>
            </a:pPr>
            <a:r>
              <a:rPr lang="x-none" altLang="en-US">
                <a:ln w="22225">
                  <a:solidFill>
                    <a:schemeClr val="accent2"/>
                  </a:solidFill>
                  <a:prstDash val="solid"/>
                </a:ln>
                <a:solidFill>
                  <a:schemeClr val="accent2">
                    <a:lumMod val="40000"/>
                    <a:lumOff val="60000"/>
                  </a:schemeClr>
                </a:solidFill>
                <a:effectLst/>
              </a:rPr>
              <a:t> </a:t>
            </a:r>
          </a:p>
        </p:txBody>
      </p:sp>
      <p:sp>
        <p:nvSpPr>
          <p:cNvPr id="4" name="Slide Number Placeholder 3"/>
          <p:cNvSpPr>
            <a:spLocks noGrp="1"/>
          </p:cNvSpPr>
          <p:nvPr>
            <p:ph type="sldNum" sz="quarter" idx="12"/>
          </p:nvPr>
        </p:nvSpPr>
        <p:spPr/>
        <p:txBody>
          <a:bodyPr/>
          <a:lstStyle/>
          <a:p>
            <a:fld id="{D57F1E4F-1CFF-5643-939E-217C01CDF565}" type="slidenum">
              <a:rPr lang="en-US" dirty="0"/>
              <a:t>8</a:t>
            </a:fld>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235" y="205105"/>
            <a:ext cx="10091420" cy="661035"/>
          </a:xfrm>
        </p:spPr>
        <p:txBody>
          <a:bodyPr/>
          <a:lstStyle/>
          <a:p>
            <a:r>
              <a:rPr lang="en-US">
                <a:sym typeface="+mn-ea"/>
              </a:rPr>
              <a:t>The Consensus Algorithm</a:t>
            </a:r>
            <a:endParaRPr lang="en-US"/>
          </a:p>
          <a:p>
            <a:endParaRPr lang="en-US"/>
          </a:p>
        </p:txBody>
      </p:sp>
      <p:sp>
        <p:nvSpPr>
          <p:cNvPr id="3" name="Content Placeholder 2"/>
          <p:cNvSpPr>
            <a:spLocks noGrp="1"/>
          </p:cNvSpPr>
          <p:nvPr>
            <p:ph idx="1"/>
          </p:nvPr>
        </p:nvSpPr>
        <p:spPr>
          <a:xfrm>
            <a:off x="235585" y="1188720"/>
            <a:ext cx="10362565" cy="5363845"/>
          </a:xfrm>
        </p:spPr>
        <p:txBody>
          <a:bodyPr/>
          <a:lstStyle/>
          <a:p>
            <a:pPr marL="0" indent="0">
              <a:buNone/>
            </a:pPr>
            <a:r>
              <a:rPr lang="x-none" altLang="en-US" dirty="0">
                <a:ln w="22225">
                  <a:solidFill>
                    <a:schemeClr val="accent2"/>
                  </a:solidFill>
                  <a:prstDash val="solid"/>
                </a:ln>
                <a:solidFill>
                  <a:schemeClr val="accent2">
                    <a:lumMod val="40000"/>
                    <a:lumOff val="60000"/>
                  </a:schemeClr>
                </a:solidFill>
                <a:effectLst/>
              </a:rPr>
              <a:t>2. Order the Federated Servers</a:t>
            </a:r>
          </a:p>
          <a:p>
            <a:pPr marL="457200" indent="-457200">
              <a:buClr>
                <a:schemeClr val="accent1"/>
              </a:buClr>
              <a:buFont typeface="Wingdings" panose="05000000000000000000" charset="2"/>
              <a:buChar char=""/>
            </a:pPr>
            <a:r>
              <a:rPr lang="x-none" altLang="en-US" dirty="0"/>
              <a:t>Mỗi FeS sẽ </a:t>
            </a:r>
            <a:r>
              <a:rPr lang="en-US" altLang="en-US" dirty="0" smtClean="0"/>
              <a:t>b</a:t>
            </a:r>
            <a:r>
              <a:rPr lang="x-none" altLang="en-US" dirty="0" smtClean="0"/>
              <a:t>roadcasts </a:t>
            </a:r>
            <a:r>
              <a:rPr lang="x-none" altLang="en-US" dirty="0"/>
              <a:t>Matryoshka hash, tính Random Seed</a:t>
            </a:r>
          </a:p>
          <a:p>
            <a:pPr marL="0" indent="0">
              <a:buClr>
                <a:schemeClr val="accent1"/>
              </a:buClr>
              <a:buFont typeface="Wingdings" panose="05000000000000000000" charset="2"/>
              <a:buNone/>
            </a:pPr>
            <a:r>
              <a:rPr lang="x-none" altLang="en-US" dirty="0"/>
              <a:t>	+ rs​ = the Random Seed</a:t>
            </a:r>
          </a:p>
          <a:p>
            <a:pPr marL="0" indent="0">
              <a:buClr>
                <a:schemeClr val="accent1"/>
              </a:buClr>
              <a:buFont typeface="Wingdings" panose="05000000000000000000" charset="2"/>
              <a:buNone/>
            </a:pPr>
            <a:r>
              <a:rPr lang="x-none" altLang="en-US" dirty="0"/>
              <a:t>	+ Scid ​= the ChainID of the server’s identity</a:t>
            </a:r>
          </a:p>
          <a:p>
            <a:pPr marL="0" indent="0">
              <a:buClr>
                <a:schemeClr val="accent1"/>
              </a:buClr>
              <a:buFont typeface="Wingdings" panose="05000000000000000000" charset="2"/>
              <a:buChar char=""/>
            </a:pPr>
            <a:r>
              <a:rPr lang="x-none" altLang="en-US" dirty="0"/>
              <a:t> 	Dựa vào kết quả h(rs​+Scid​) cho mỗi server, sort theo thứ tự Server 1...Server n</a:t>
            </a:r>
          </a:p>
          <a:p>
            <a:pPr marL="0" indent="0">
              <a:buClr>
                <a:schemeClr val="accent1"/>
              </a:buClr>
              <a:buFont typeface="Wingdings" panose="05000000000000000000" charset="2"/>
              <a:buNone/>
            </a:pPr>
            <a:endParaRPr lang="x-none" alt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t>9</a:t>
            </a:fld>
            <a:endParaRPr lang="en-US" dirty="0"/>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98</TotalTime>
  <Words>787</Words>
  <Application>Microsoft Macintosh PowerPoint</Application>
  <PresentationFormat>Widescreen</PresentationFormat>
  <Paragraphs>188</Paragraphs>
  <Slides>29</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Calibri</vt:lpstr>
      <vt:lpstr>Roboto</vt:lpstr>
      <vt:lpstr>Trebuchet MS</vt:lpstr>
      <vt:lpstr>Verdana</vt:lpstr>
      <vt:lpstr>Wingdings</vt:lpstr>
      <vt:lpstr>Wingdings 3</vt:lpstr>
      <vt:lpstr>东文宋体</vt:lpstr>
      <vt:lpstr>Arial</vt:lpstr>
      <vt:lpstr>Facet</vt:lpstr>
      <vt:lpstr>PowerPoint Presentation</vt:lpstr>
      <vt:lpstr>PowerPoint Presentation</vt:lpstr>
      <vt:lpstr>Nội dung trình bày</vt:lpstr>
      <vt:lpstr>Tổng quan hệ thống </vt:lpstr>
      <vt:lpstr>Factom Network Structure </vt:lpstr>
      <vt:lpstr>Factom Network Structure</vt:lpstr>
      <vt:lpstr>The Consensus Algorithm</vt:lpstr>
      <vt:lpstr>The Consensus Algorithm</vt:lpstr>
      <vt:lpstr>The Consensus Algorithm </vt:lpstr>
      <vt:lpstr>The Consensus Algorithm </vt:lpstr>
      <vt:lpstr>The Consensus Algorithm  </vt:lpstr>
      <vt:lpstr>The Consensus Algorithm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Factom Data Structure  </vt:lpstr>
      <vt:lpstr>Tài liệu tham khảo </vt:lpstr>
      <vt:lpstr>Distributed Hash Table (DHT)</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316</cp:revision>
  <dcterms:created xsi:type="dcterms:W3CDTF">2018-08-03T20:31:05Z</dcterms:created>
  <dcterms:modified xsi:type="dcterms:W3CDTF">2018-08-04T00:45:05Z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1033-10.1.0.5707</vt:lpwstr>
  </property>
</Properties>
</file>

<file path=docProps/thumbnail.jpeg>
</file>